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71" r:id="rId2"/>
    <p:sldId id="256" r:id="rId3"/>
    <p:sldId id="260" r:id="rId4"/>
    <p:sldId id="265" r:id="rId5"/>
    <p:sldId id="266" r:id="rId6"/>
    <p:sldId id="261" r:id="rId7"/>
    <p:sldId id="262" r:id="rId8"/>
    <p:sldId id="264" r:id="rId9"/>
    <p:sldId id="257" r:id="rId10"/>
    <p:sldId id="263" r:id="rId11"/>
    <p:sldId id="270" r:id="rId12"/>
    <p:sldId id="269" r:id="rId13"/>
    <p:sldId id="268" r:id="rId14"/>
    <p:sldId id="279" r:id="rId15"/>
    <p:sldId id="273" r:id="rId16"/>
    <p:sldId id="275" r:id="rId17"/>
    <p:sldId id="274" r:id="rId18"/>
    <p:sldId id="276" r:id="rId19"/>
    <p:sldId id="278" r:id="rId20"/>
    <p:sldId id="277" r:id="rId21"/>
    <p:sldId id="280" r:id="rId22"/>
    <p:sldId id="281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82" autoAdjust="0"/>
    <p:restoredTop sz="94660"/>
  </p:normalViewPr>
  <p:slideViewPr>
    <p:cSldViewPr snapToGrid="0">
      <p:cViewPr varScale="1">
        <p:scale>
          <a:sx n="68" d="100"/>
          <a:sy n="68" d="100"/>
        </p:scale>
        <p:origin x="576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oly\Downloads\query_result_2021-09-07T20_35_42.059704Z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oly\Downloads\query_result_2021-09-10T09_45_23.706543Z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oly\Downloads\query_result_2021-09-09T20_49_14.339773Z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oly\Downloads\query_result_2021-09-09T20_49_14.339773Z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oly\Downloads\query_result_2021-09-09T20_49_14.339773Z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oly\Downloads\query_result_2021-09-10T09_45_23.706543Z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oly\Downloads\query_result_2021-09-10T09_45_23.706543Z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oly\Downloads\query_result_2021-09-10T09_45_23.706543Z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aoly\Downloads\query_result_2021-09-10T09_45_23.706543Z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/>
              <a:t>Распределение процента бесплатных первичных покупок по месяцам</a:t>
            </a:r>
            <a:endParaRPr lang="en-US"/>
          </a:p>
        </c:rich>
      </c:tx>
      <c:layout>
        <c:manualLayout>
          <c:xMode val="edge"/>
          <c:yMode val="edge"/>
          <c:x val="0.16381233595800526"/>
          <c:y val="2.314814814814814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BY"/>
        </a:p>
      </c:txPr>
    </c:title>
    <c:autoTitleDeleted val="0"/>
    <c:plotArea>
      <c:layout>
        <c:manualLayout>
          <c:layoutTarget val="inner"/>
          <c:xMode val="edge"/>
          <c:yMode val="edge"/>
          <c:x val="8.3247594050743653E-2"/>
          <c:y val="0.18560185185185185"/>
          <c:w val="0.90286351706036749"/>
          <c:h val="0.61498432487605714"/>
        </c:manualLayout>
      </c:layout>
      <c:lineChart>
        <c:grouping val="standard"/>
        <c:varyColors val="0"/>
        <c:ser>
          <c:idx val="1"/>
          <c:order val="0"/>
          <c:tx>
            <c:strRef>
              <c:f>'Результат запроса'!$B$2</c:f>
              <c:strCache>
                <c:ptCount val="1"/>
                <c:pt idx="0">
                  <c:v>% бесплатных</c:v>
                </c:pt>
              </c:strCache>
            </c:strRef>
          </c:tx>
          <c:spPr>
            <a:ln w="22225" cap="rnd">
              <a:solidFill>
                <a:schemeClr val="accent2"/>
              </a:solidFill>
            </a:ln>
            <a:effectLst>
              <a:glow rad="139700">
                <a:schemeClr val="accent2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val>
            <c:numRef>
              <c:f>'Результат запроса'!$B$3:$B$14</c:f>
              <c:numCache>
                <c:formatCode>General</c:formatCode>
                <c:ptCount val="12"/>
                <c:pt idx="0">
                  <c:v>80.44692737430168</c:v>
                </c:pt>
                <c:pt idx="1">
                  <c:v>80</c:v>
                </c:pt>
                <c:pt idx="2">
                  <c:v>77.507598784194528</c:v>
                </c:pt>
                <c:pt idx="3">
                  <c:v>78.616352201257868</c:v>
                </c:pt>
                <c:pt idx="4">
                  <c:v>79.487179487179489</c:v>
                </c:pt>
                <c:pt idx="5">
                  <c:v>79.268292682926827</c:v>
                </c:pt>
                <c:pt idx="6">
                  <c:v>81.408450704225359</c:v>
                </c:pt>
                <c:pt idx="7">
                  <c:v>78.571428571428569</c:v>
                </c:pt>
                <c:pt idx="8">
                  <c:v>80.494505494505503</c:v>
                </c:pt>
                <c:pt idx="9">
                  <c:v>81.25</c:v>
                </c:pt>
                <c:pt idx="10">
                  <c:v>77.850162866449509</c:v>
                </c:pt>
                <c:pt idx="11">
                  <c:v>80.877742946708466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54A-42D7-8BF1-685B2606BA38}"/>
            </c:ext>
          </c:extLst>
        </c:ser>
        <c:ser>
          <c:idx val="0"/>
          <c:order val="1"/>
          <c:tx>
            <c:v>Средний процент</c:v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val>
            <c:numRef>
              <c:f>'Результат запроса'!$C$3:$C$14</c:f>
              <c:numCache>
                <c:formatCode>General</c:formatCode>
                <c:ptCount val="12"/>
                <c:pt idx="0">
                  <c:v>79.648220092764817</c:v>
                </c:pt>
                <c:pt idx="1">
                  <c:v>79.648220092764817</c:v>
                </c:pt>
                <c:pt idx="2">
                  <c:v>79.648220092764817</c:v>
                </c:pt>
                <c:pt idx="3">
                  <c:v>79.648220092764817</c:v>
                </c:pt>
                <c:pt idx="4">
                  <c:v>79.648220092764817</c:v>
                </c:pt>
                <c:pt idx="5">
                  <c:v>79.648220092764817</c:v>
                </c:pt>
                <c:pt idx="6">
                  <c:v>79.648220092764817</c:v>
                </c:pt>
                <c:pt idx="7">
                  <c:v>79.648220092764817</c:v>
                </c:pt>
                <c:pt idx="8">
                  <c:v>79.648220092764817</c:v>
                </c:pt>
                <c:pt idx="9">
                  <c:v>79.648220092764817</c:v>
                </c:pt>
                <c:pt idx="10">
                  <c:v>79.648220092764817</c:v>
                </c:pt>
                <c:pt idx="11">
                  <c:v>79.648220092764817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54A-42D7-8BF1-685B2606BA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11472928"/>
        <c:axId val="1911462944"/>
      </c:lineChart>
      <c:catAx>
        <c:axId val="1911472928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Месяца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BY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BY"/>
          </a:p>
        </c:txPr>
        <c:crossAx val="1911462944"/>
        <c:crosses val="autoZero"/>
        <c:auto val="1"/>
        <c:lblAlgn val="ctr"/>
        <c:lblOffset val="100"/>
        <c:noMultiLvlLbl val="0"/>
      </c:catAx>
      <c:valAx>
        <c:axId val="1911462944"/>
        <c:scaling>
          <c:orientation val="minMax"/>
          <c:max val="85"/>
          <c:min val="75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Проценты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BY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BY"/>
          </a:p>
        </c:txPr>
        <c:crossAx val="1911472928"/>
        <c:crosses val="autoZero"/>
        <c:crossBetween val="between"/>
        <c:majorUnit val="2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3494444444444444"/>
          <c:y val="0.66071704578594337"/>
          <c:w val="0.27061111111111114"/>
          <c:h val="0.1562510936132983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ru-BY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ru-BY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GB"/>
              <a:t>Retention</a:t>
            </a:r>
            <a:r>
              <a:rPr lang="en-GB" baseline="0"/>
              <a:t> </a:t>
            </a:r>
            <a:r>
              <a:rPr lang="ru-RU" baseline="0"/>
              <a:t>по партнерам</a:t>
            </a:r>
            <a:endParaRPr lang="ru-RU"/>
          </a:p>
        </c:rich>
      </c:tx>
      <c:layout>
        <c:manualLayout>
          <c:xMode val="edge"/>
          <c:yMode val="edge"/>
          <c:x val="0.30934190639476139"/>
          <c:y val="1.880786883997338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ru-BY"/>
        </a:p>
      </c:txPr>
    </c:title>
    <c:autoTitleDeleted val="0"/>
    <c:plotArea>
      <c:layout>
        <c:manualLayout>
          <c:layoutTarget val="inner"/>
          <c:xMode val="edge"/>
          <c:yMode val="edge"/>
          <c:x val="5.0667718271464109E-2"/>
          <c:y val="0.12515293293799432"/>
          <c:w val="0.93142002190091111"/>
          <c:h val="0.63956189724641377"/>
        </c:manualLayout>
      </c:layout>
      <c:lineChart>
        <c:grouping val="standard"/>
        <c:varyColors val="0"/>
        <c:ser>
          <c:idx val="0"/>
          <c:order val="0"/>
          <c:tx>
            <c:strRef>
              <c:f>'Результат запроса'!$A$3</c:f>
              <c:strCache>
                <c:ptCount val="1"/>
                <c:pt idx="0">
                  <c:v>Альфа Банк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запроса'!$B$2:$G$2</c:f>
              <c:strCache>
                <c:ptCount val="6"/>
                <c:pt idx="0">
                  <c:v>rr_1</c:v>
                </c:pt>
                <c:pt idx="1">
                  <c:v>rr_2</c:v>
                </c:pt>
                <c:pt idx="2">
                  <c:v>rr_3</c:v>
                </c:pt>
                <c:pt idx="3">
                  <c:v>rr_4</c:v>
                </c:pt>
                <c:pt idx="4">
                  <c:v>rr_5</c:v>
                </c:pt>
                <c:pt idx="5">
                  <c:v>rr_6</c:v>
                </c:pt>
              </c:strCache>
            </c:strRef>
          </c:cat>
          <c:val>
            <c:numRef>
              <c:f>'Результат запроса'!$B$3:$G$3</c:f>
              <c:numCache>
                <c:formatCode>General</c:formatCode>
                <c:ptCount val="6"/>
                <c:pt idx="0">
                  <c:v>1</c:v>
                </c:pt>
                <c:pt idx="1">
                  <c:v>0.40845070422535212</c:v>
                </c:pt>
                <c:pt idx="2">
                  <c:v>0.13380281690140844</c:v>
                </c:pt>
                <c:pt idx="3">
                  <c:v>6.3380281690140844E-2</c:v>
                </c:pt>
                <c:pt idx="4">
                  <c:v>3.5211267605633804E-2</c:v>
                </c:pt>
                <c:pt idx="5">
                  <c:v>1.4084507042253521E-2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C98-4BF8-AF03-FCD5B98FF336}"/>
            </c:ext>
          </c:extLst>
        </c:ser>
        <c:ser>
          <c:idx val="1"/>
          <c:order val="1"/>
          <c:tx>
            <c:strRef>
              <c:f>'Результат запроса'!$A$4</c:f>
              <c:strCache>
                <c:ptCount val="1"/>
                <c:pt idx="0">
                  <c:v>Билайн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запроса'!$B$2:$G$2</c:f>
              <c:strCache>
                <c:ptCount val="6"/>
                <c:pt idx="0">
                  <c:v>rr_1</c:v>
                </c:pt>
                <c:pt idx="1">
                  <c:v>rr_2</c:v>
                </c:pt>
                <c:pt idx="2">
                  <c:v>rr_3</c:v>
                </c:pt>
                <c:pt idx="3">
                  <c:v>rr_4</c:v>
                </c:pt>
                <c:pt idx="4">
                  <c:v>rr_5</c:v>
                </c:pt>
                <c:pt idx="5">
                  <c:v>rr_6</c:v>
                </c:pt>
              </c:strCache>
            </c:strRef>
          </c:cat>
          <c:val>
            <c:numRef>
              <c:f>'Результат запроса'!$B$4:$G$4</c:f>
              <c:numCache>
                <c:formatCode>General</c:formatCode>
                <c:ptCount val="6"/>
                <c:pt idx="0">
                  <c:v>1</c:v>
                </c:pt>
                <c:pt idx="1">
                  <c:v>0.45723684210526316</c:v>
                </c:pt>
                <c:pt idx="2">
                  <c:v>0.14473684210526316</c:v>
                </c:pt>
                <c:pt idx="3">
                  <c:v>8.8815789473684209E-2</c:v>
                </c:pt>
                <c:pt idx="4">
                  <c:v>7.5657894736842105E-2</c:v>
                </c:pt>
                <c:pt idx="5">
                  <c:v>9.8684210526315784E-3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C98-4BF8-AF03-FCD5B98FF336}"/>
            </c:ext>
          </c:extLst>
        </c:ser>
        <c:ser>
          <c:idx val="2"/>
          <c:order val="2"/>
          <c:tx>
            <c:strRef>
              <c:f>'Результат запроса'!$A$5</c:f>
              <c:strCache>
                <c:ptCount val="1"/>
                <c:pt idx="0">
                  <c:v>ВТБ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запроса'!$B$2:$G$2</c:f>
              <c:strCache>
                <c:ptCount val="6"/>
                <c:pt idx="0">
                  <c:v>rr_1</c:v>
                </c:pt>
                <c:pt idx="1">
                  <c:v>rr_2</c:v>
                </c:pt>
                <c:pt idx="2">
                  <c:v>rr_3</c:v>
                </c:pt>
                <c:pt idx="3">
                  <c:v>rr_4</c:v>
                </c:pt>
                <c:pt idx="4">
                  <c:v>rr_5</c:v>
                </c:pt>
                <c:pt idx="5">
                  <c:v>rr_6</c:v>
                </c:pt>
              </c:strCache>
            </c:strRef>
          </c:cat>
          <c:val>
            <c:numRef>
              <c:f>'Результат запроса'!$B$5:$G$5</c:f>
              <c:numCache>
                <c:formatCode>General</c:formatCode>
                <c:ptCount val="6"/>
                <c:pt idx="0">
                  <c:v>1</c:v>
                </c:pt>
                <c:pt idx="1">
                  <c:v>0.54430379746835444</c:v>
                </c:pt>
                <c:pt idx="2">
                  <c:v>0.14345991561181434</c:v>
                </c:pt>
                <c:pt idx="3">
                  <c:v>9.2827004219409287E-2</c:v>
                </c:pt>
                <c:pt idx="4">
                  <c:v>7.5949367088607597E-2</c:v>
                </c:pt>
                <c:pt idx="5">
                  <c:v>8.4388185654008432E-3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C98-4BF8-AF03-FCD5B98FF336}"/>
            </c:ext>
          </c:extLst>
        </c:ser>
        <c:ser>
          <c:idx val="3"/>
          <c:order val="3"/>
          <c:tx>
            <c:strRef>
              <c:f>'Результат запроса'!$A$6</c:f>
              <c:strCache>
                <c:ptCount val="1"/>
                <c:pt idx="0">
                  <c:v>Мегафон</c:v>
                </c:pt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запроса'!$B$2:$G$2</c:f>
              <c:strCache>
                <c:ptCount val="6"/>
                <c:pt idx="0">
                  <c:v>rr_1</c:v>
                </c:pt>
                <c:pt idx="1">
                  <c:v>rr_2</c:v>
                </c:pt>
                <c:pt idx="2">
                  <c:v>rr_3</c:v>
                </c:pt>
                <c:pt idx="3">
                  <c:v>rr_4</c:v>
                </c:pt>
                <c:pt idx="4">
                  <c:v>rr_5</c:v>
                </c:pt>
                <c:pt idx="5">
                  <c:v>rr_6</c:v>
                </c:pt>
              </c:strCache>
            </c:strRef>
          </c:cat>
          <c:val>
            <c:numRef>
              <c:f>'Результат запроса'!$B$6:$G$6</c:f>
              <c:numCache>
                <c:formatCode>General</c:formatCode>
                <c:ptCount val="6"/>
                <c:pt idx="0">
                  <c:v>1</c:v>
                </c:pt>
                <c:pt idx="1">
                  <c:v>0.4079601990049751</c:v>
                </c:pt>
                <c:pt idx="2">
                  <c:v>0.17412935323383086</c:v>
                </c:pt>
                <c:pt idx="3">
                  <c:v>0.10945273631840796</c:v>
                </c:pt>
                <c:pt idx="4">
                  <c:v>6.4676616915422883E-2</c:v>
                </c:pt>
                <c:pt idx="5">
                  <c:v>1.4925373134328358E-2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BC98-4BF8-AF03-FCD5B98FF336}"/>
            </c:ext>
          </c:extLst>
        </c:ser>
        <c:ser>
          <c:idx val="4"/>
          <c:order val="4"/>
          <c:tx>
            <c:strRef>
              <c:f>'Результат запроса'!$A$7</c:f>
              <c:strCache>
                <c:ptCount val="1"/>
                <c:pt idx="0">
                  <c:v>МТС</c:v>
                </c:pt>
              </c:strCache>
            </c:strRef>
          </c:tx>
          <c:spPr>
            <a:ln w="34925" cap="rnd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запроса'!$B$2:$G$2</c:f>
              <c:strCache>
                <c:ptCount val="6"/>
                <c:pt idx="0">
                  <c:v>rr_1</c:v>
                </c:pt>
                <c:pt idx="1">
                  <c:v>rr_2</c:v>
                </c:pt>
                <c:pt idx="2">
                  <c:v>rr_3</c:v>
                </c:pt>
                <c:pt idx="3">
                  <c:v>rr_4</c:v>
                </c:pt>
                <c:pt idx="4">
                  <c:v>rr_5</c:v>
                </c:pt>
                <c:pt idx="5">
                  <c:v>rr_6</c:v>
                </c:pt>
              </c:strCache>
            </c:strRef>
          </c:cat>
          <c:val>
            <c:numRef>
              <c:f>'Результат запроса'!$B$7:$G$7</c:f>
              <c:numCache>
                <c:formatCode>General</c:formatCode>
                <c:ptCount val="6"/>
                <c:pt idx="0">
                  <c:v>1</c:v>
                </c:pt>
                <c:pt idx="1">
                  <c:v>0.45408163265306123</c:v>
                </c:pt>
                <c:pt idx="2">
                  <c:v>0.11224489795918367</c:v>
                </c:pt>
                <c:pt idx="3">
                  <c:v>7.1428571428571425E-2</c:v>
                </c:pt>
                <c:pt idx="4">
                  <c:v>3.5714285714285712E-2</c:v>
                </c:pt>
                <c:pt idx="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BC98-4BF8-AF03-FCD5B98FF336}"/>
            </c:ext>
          </c:extLst>
        </c:ser>
        <c:ser>
          <c:idx val="5"/>
          <c:order val="5"/>
          <c:tx>
            <c:strRef>
              <c:f>'Результат запроса'!$A$8</c:f>
              <c:strCache>
                <c:ptCount val="1"/>
                <c:pt idx="0">
                  <c:v>Органическая покупка</c:v>
                </c:pt>
              </c:strCache>
            </c:strRef>
          </c:tx>
          <c:spPr>
            <a:ln w="34925" cap="rnd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запроса'!$B$2:$G$2</c:f>
              <c:strCache>
                <c:ptCount val="6"/>
                <c:pt idx="0">
                  <c:v>rr_1</c:v>
                </c:pt>
                <c:pt idx="1">
                  <c:v>rr_2</c:v>
                </c:pt>
                <c:pt idx="2">
                  <c:v>rr_3</c:v>
                </c:pt>
                <c:pt idx="3">
                  <c:v>rr_4</c:v>
                </c:pt>
                <c:pt idx="4">
                  <c:v>rr_5</c:v>
                </c:pt>
                <c:pt idx="5">
                  <c:v>rr_6</c:v>
                </c:pt>
              </c:strCache>
            </c:strRef>
          </c:cat>
          <c:val>
            <c:numRef>
              <c:f>'Результат запроса'!$B$8:$G$8</c:f>
              <c:numCache>
                <c:formatCode>General</c:formatCode>
                <c:ptCount val="6"/>
                <c:pt idx="0">
                  <c:v>1</c:v>
                </c:pt>
                <c:pt idx="1">
                  <c:v>0.49216027874564461</c:v>
                </c:pt>
                <c:pt idx="2">
                  <c:v>0.17508710801393729</c:v>
                </c:pt>
                <c:pt idx="3">
                  <c:v>0.10540069686411149</c:v>
                </c:pt>
                <c:pt idx="4">
                  <c:v>6.6202090592334492E-2</c:v>
                </c:pt>
                <c:pt idx="5">
                  <c:v>7.8397212543554005E-3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BC98-4BF8-AF03-FCD5B98FF336}"/>
            </c:ext>
          </c:extLst>
        </c:ser>
        <c:ser>
          <c:idx val="6"/>
          <c:order val="6"/>
          <c:tx>
            <c:strRef>
              <c:f>'Результат запроса'!$A$9</c:f>
              <c:strCache>
                <c:ptCount val="1"/>
                <c:pt idx="0">
                  <c:v>Теле2</c:v>
                </c:pt>
              </c:strCache>
            </c:strRef>
          </c:tx>
          <c:spPr>
            <a:ln w="34925" cap="rnd">
              <a:solidFill>
                <a:schemeClr val="accent1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запроса'!$B$2:$G$2</c:f>
              <c:strCache>
                <c:ptCount val="6"/>
                <c:pt idx="0">
                  <c:v>rr_1</c:v>
                </c:pt>
                <c:pt idx="1">
                  <c:v>rr_2</c:v>
                </c:pt>
                <c:pt idx="2">
                  <c:v>rr_3</c:v>
                </c:pt>
                <c:pt idx="3">
                  <c:v>rr_4</c:v>
                </c:pt>
                <c:pt idx="4">
                  <c:v>rr_5</c:v>
                </c:pt>
                <c:pt idx="5">
                  <c:v>rr_6</c:v>
                </c:pt>
              </c:strCache>
            </c:strRef>
          </c:cat>
          <c:val>
            <c:numRef>
              <c:f>'Результат запроса'!$B$9:$G$9</c:f>
              <c:numCache>
                <c:formatCode>General</c:formatCode>
                <c:ptCount val="6"/>
                <c:pt idx="0">
                  <c:v>1</c:v>
                </c:pt>
                <c:pt idx="1">
                  <c:v>0.52403846153846156</c:v>
                </c:pt>
                <c:pt idx="2">
                  <c:v>0.15865384615384615</c:v>
                </c:pt>
                <c:pt idx="3">
                  <c:v>8.6538461538461536E-2</c:v>
                </c:pt>
                <c:pt idx="4">
                  <c:v>4.807692307692308E-2</c:v>
                </c:pt>
                <c:pt idx="5">
                  <c:v>4.807692307692308E-3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BC98-4BF8-AF03-FCD5B98FF336}"/>
            </c:ext>
          </c:extLst>
        </c:ser>
        <c:ser>
          <c:idx val="7"/>
          <c:order val="7"/>
          <c:tx>
            <c:strRef>
              <c:f>'Результат запроса'!$A$10</c:f>
              <c:strCache>
                <c:ptCount val="1"/>
                <c:pt idx="0">
                  <c:v>Тинькофф</c:v>
                </c:pt>
              </c:strCache>
            </c:strRef>
          </c:tx>
          <c:spPr>
            <a:ln w="34925" cap="rnd">
              <a:solidFill>
                <a:schemeClr val="accent2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запроса'!$B$2:$G$2</c:f>
              <c:strCache>
                <c:ptCount val="6"/>
                <c:pt idx="0">
                  <c:v>rr_1</c:v>
                </c:pt>
                <c:pt idx="1">
                  <c:v>rr_2</c:v>
                </c:pt>
                <c:pt idx="2">
                  <c:v>rr_3</c:v>
                </c:pt>
                <c:pt idx="3">
                  <c:v>rr_4</c:v>
                </c:pt>
                <c:pt idx="4">
                  <c:v>rr_5</c:v>
                </c:pt>
                <c:pt idx="5">
                  <c:v>rr_6</c:v>
                </c:pt>
              </c:strCache>
            </c:strRef>
          </c:cat>
          <c:val>
            <c:numRef>
              <c:f>'Результат запроса'!$B$10:$G$10</c:f>
              <c:numCache>
                <c:formatCode>General</c:formatCode>
                <c:ptCount val="6"/>
                <c:pt idx="0">
                  <c:v>1</c:v>
                </c:pt>
                <c:pt idx="1">
                  <c:v>0.57964601769911506</c:v>
                </c:pt>
                <c:pt idx="2">
                  <c:v>0.35398230088495575</c:v>
                </c:pt>
                <c:pt idx="3">
                  <c:v>0.23893805309734514</c:v>
                </c:pt>
                <c:pt idx="4">
                  <c:v>0.15929203539823009</c:v>
                </c:pt>
                <c:pt idx="5">
                  <c:v>2.2123893805309734E-2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BC98-4BF8-AF03-FCD5B98FF336}"/>
            </c:ext>
          </c:extLst>
        </c:ser>
        <c:ser>
          <c:idx val="8"/>
          <c:order val="8"/>
          <c:tx>
            <c:strRef>
              <c:f>'Результат запроса'!$A$11</c:f>
              <c:strCache>
                <c:ptCount val="1"/>
                <c:pt idx="0">
                  <c:v>Хоум Кредит</c:v>
                </c:pt>
              </c:strCache>
            </c:strRef>
          </c:tx>
          <c:spPr>
            <a:ln w="34925" cap="rnd">
              <a:solidFill>
                <a:schemeClr val="accent3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запроса'!$B$2:$G$2</c:f>
              <c:strCache>
                <c:ptCount val="6"/>
                <c:pt idx="0">
                  <c:v>rr_1</c:v>
                </c:pt>
                <c:pt idx="1">
                  <c:v>rr_2</c:v>
                </c:pt>
                <c:pt idx="2">
                  <c:v>rr_3</c:v>
                </c:pt>
                <c:pt idx="3">
                  <c:v>rr_4</c:v>
                </c:pt>
                <c:pt idx="4">
                  <c:v>rr_5</c:v>
                </c:pt>
                <c:pt idx="5">
                  <c:v>rr_6</c:v>
                </c:pt>
              </c:strCache>
            </c:strRef>
          </c:cat>
          <c:val>
            <c:numRef>
              <c:f>'Результат запроса'!$B$11:$G$11</c:f>
              <c:numCache>
                <c:formatCode>General</c:formatCode>
                <c:ptCount val="6"/>
                <c:pt idx="0">
                  <c:v>1</c:v>
                </c:pt>
                <c:pt idx="1">
                  <c:v>0.47</c:v>
                </c:pt>
                <c:pt idx="2">
                  <c:v>0.2</c:v>
                </c:pt>
                <c:pt idx="3">
                  <c:v>0.13500000000000001</c:v>
                </c:pt>
                <c:pt idx="4">
                  <c:v>0.09</c:v>
                </c:pt>
                <c:pt idx="5">
                  <c:v>0.02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BC98-4BF8-AF03-FCD5B98FF33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11484783"/>
        <c:axId val="1611479791"/>
      </c:lineChart>
      <c:catAx>
        <c:axId val="161148478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Периоды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BY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BY"/>
          </a:p>
        </c:txPr>
        <c:crossAx val="1611479791"/>
        <c:crosses val="autoZero"/>
        <c:auto val="1"/>
        <c:lblAlgn val="ctr"/>
        <c:lblOffset val="100"/>
        <c:noMultiLvlLbl val="0"/>
      </c:catAx>
      <c:valAx>
        <c:axId val="1611479791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BY"/>
          </a:p>
        </c:txPr>
        <c:crossAx val="16114847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BY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ru-BY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GB" sz="1600" b="1" i="0" u="none" strike="noStrike" baseline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Retention </a:t>
            </a:r>
            <a:r>
              <a:rPr lang="ru-RU" sz="1600" b="1" i="0" u="none" strike="noStrike" baseline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клиентов с платным пробным периодом по партнёрам</a:t>
            </a:r>
            <a:endParaRPr lang="ru-RU"/>
          </a:p>
        </c:rich>
      </c:tx>
      <c:layout>
        <c:manualLayout>
          <c:xMode val="edge"/>
          <c:yMode val="edge"/>
          <c:x val="0.12256422473816291"/>
          <c:y val="1.388892102444024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ru-BY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'Результат запроса'!$A$2</c:f>
              <c:strCache>
                <c:ptCount val="1"/>
                <c:pt idx="0">
                  <c:v>Альфа Банк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запроса'!$B$1:$H$1</c:f>
              <c:strCache>
                <c:ptCount val="7"/>
                <c:pt idx="0">
                  <c:v>per1</c:v>
                </c:pt>
                <c:pt idx="1">
                  <c:v>per2</c:v>
                </c:pt>
                <c:pt idx="2">
                  <c:v>per3</c:v>
                </c:pt>
                <c:pt idx="3">
                  <c:v>per4</c:v>
                </c:pt>
                <c:pt idx="4">
                  <c:v>per5</c:v>
                </c:pt>
                <c:pt idx="5">
                  <c:v>per6</c:v>
                </c:pt>
                <c:pt idx="6">
                  <c:v>per7</c:v>
                </c:pt>
              </c:strCache>
            </c:strRef>
          </c:cat>
          <c:val>
            <c:numRef>
              <c:f>'Результат запроса'!$B$2:$H$2</c:f>
              <c:numCache>
                <c:formatCode>0.00%</c:formatCode>
                <c:ptCount val="7"/>
                <c:pt idx="0">
                  <c:v>0.60425531914893615</c:v>
                </c:pt>
                <c:pt idx="1">
                  <c:v>0.24680851063829787</c:v>
                </c:pt>
                <c:pt idx="2">
                  <c:v>8.085106382978724E-2</c:v>
                </c:pt>
                <c:pt idx="3">
                  <c:v>3.8297872340425532E-2</c:v>
                </c:pt>
                <c:pt idx="4">
                  <c:v>2.1276595744680851E-2</c:v>
                </c:pt>
                <c:pt idx="5">
                  <c:v>8.5106382978723406E-3</c:v>
                </c:pt>
                <c:pt idx="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9B6-4101-B180-3AFACECB0D7C}"/>
            </c:ext>
          </c:extLst>
        </c:ser>
        <c:ser>
          <c:idx val="1"/>
          <c:order val="1"/>
          <c:tx>
            <c:strRef>
              <c:f>'Результат запроса'!$A$3</c:f>
              <c:strCache>
                <c:ptCount val="1"/>
                <c:pt idx="0">
                  <c:v>Билайн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запроса'!$B$1:$H$1</c:f>
              <c:strCache>
                <c:ptCount val="7"/>
                <c:pt idx="0">
                  <c:v>per1</c:v>
                </c:pt>
                <c:pt idx="1">
                  <c:v>per2</c:v>
                </c:pt>
                <c:pt idx="2">
                  <c:v>per3</c:v>
                </c:pt>
                <c:pt idx="3">
                  <c:v>per4</c:v>
                </c:pt>
                <c:pt idx="4">
                  <c:v>per5</c:v>
                </c:pt>
                <c:pt idx="5">
                  <c:v>per6</c:v>
                </c:pt>
                <c:pt idx="6">
                  <c:v>per7</c:v>
                </c:pt>
              </c:strCache>
            </c:strRef>
          </c:cat>
          <c:val>
            <c:numRef>
              <c:f>'Результат запроса'!$B$3:$H$3</c:f>
              <c:numCache>
                <c:formatCode>0.00%</c:formatCode>
                <c:ptCount val="7"/>
                <c:pt idx="0">
                  <c:v>0.562962962962963</c:v>
                </c:pt>
                <c:pt idx="1">
                  <c:v>0.25740740740740742</c:v>
                </c:pt>
                <c:pt idx="2">
                  <c:v>8.1481481481481488E-2</c:v>
                </c:pt>
                <c:pt idx="3">
                  <c:v>0.05</c:v>
                </c:pt>
                <c:pt idx="4">
                  <c:v>4.2592592592592592E-2</c:v>
                </c:pt>
                <c:pt idx="5">
                  <c:v>5.5555555555555558E-3</c:v>
                </c:pt>
                <c:pt idx="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9B6-4101-B180-3AFACECB0D7C}"/>
            </c:ext>
          </c:extLst>
        </c:ser>
        <c:ser>
          <c:idx val="2"/>
          <c:order val="2"/>
          <c:tx>
            <c:strRef>
              <c:f>'Результат запроса'!$A$4</c:f>
              <c:strCache>
                <c:ptCount val="1"/>
                <c:pt idx="0">
                  <c:v>ВТБ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запроса'!$B$1:$H$1</c:f>
              <c:strCache>
                <c:ptCount val="7"/>
                <c:pt idx="0">
                  <c:v>per1</c:v>
                </c:pt>
                <c:pt idx="1">
                  <c:v>per2</c:v>
                </c:pt>
                <c:pt idx="2">
                  <c:v>per3</c:v>
                </c:pt>
                <c:pt idx="3">
                  <c:v>per4</c:v>
                </c:pt>
                <c:pt idx="4">
                  <c:v>per5</c:v>
                </c:pt>
                <c:pt idx="5">
                  <c:v>per6</c:v>
                </c:pt>
                <c:pt idx="6">
                  <c:v>per7</c:v>
                </c:pt>
              </c:strCache>
            </c:strRef>
          </c:cat>
          <c:val>
            <c:numRef>
              <c:f>'Результат запроса'!$B$4:$H$4</c:f>
              <c:numCache>
                <c:formatCode>0.00%</c:formatCode>
                <c:ptCount val="7"/>
                <c:pt idx="0">
                  <c:v>0.53619909502262442</c:v>
                </c:pt>
                <c:pt idx="1">
                  <c:v>0.29185520361990952</c:v>
                </c:pt>
                <c:pt idx="2">
                  <c:v>7.6923076923076927E-2</c:v>
                </c:pt>
                <c:pt idx="3">
                  <c:v>4.9773755656108594E-2</c:v>
                </c:pt>
                <c:pt idx="4">
                  <c:v>4.072398190045249E-2</c:v>
                </c:pt>
                <c:pt idx="5">
                  <c:v>4.5248868778280547E-3</c:v>
                </c:pt>
                <c:pt idx="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9B6-4101-B180-3AFACECB0D7C}"/>
            </c:ext>
          </c:extLst>
        </c:ser>
        <c:ser>
          <c:idx val="3"/>
          <c:order val="3"/>
          <c:tx>
            <c:strRef>
              <c:f>'Результат запроса'!$A$5</c:f>
              <c:strCache>
                <c:ptCount val="1"/>
                <c:pt idx="0">
                  <c:v>МТС</c:v>
                </c:pt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запроса'!$B$1:$H$1</c:f>
              <c:strCache>
                <c:ptCount val="7"/>
                <c:pt idx="0">
                  <c:v>per1</c:v>
                </c:pt>
                <c:pt idx="1">
                  <c:v>per2</c:v>
                </c:pt>
                <c:pt idx="2">
                  <c:v>per3</c:v>
                </c:pt>
                <c:pt idx="3">
                  <c:v>per4</c:v>
                </c:pt>
                <c:pt idx="4">
                  <c:v>per5</c:v>
                </c:pt>
                <c:pt idx="5">
                  <c:v>per6</c:v>
                </c:pt>
                <c:pt idx="6">
                  <c:v>per7</c:v>
                </c:pt>
              </c:strCache>
            </c:strRef>
          </c:cat>
          <c:val>
            <c:numRef>
              <c:f>'Результат запроса'!$B$5:$H$5</c:f>
              <c:numCache>
                <c:formatCode>0.00%</c:formatCode>
                <c:ptCount val="7"/>
                <c:pt idx="0">
                  <c:v>0.59756097560975607</c:v>
                </c:pt>
                <c:pt idx="1">
                  <c:v>0.27134146341463417</c:v>
                </c:pt>
                <c:pt idx="2">
                  <c:v>6.7073170731707321E-2</c:v>
                </c:pt>
                <c:pt idx="3">
                  <c:v>4.2682926829268296E-2</c:v>
                </c:pt>
                <c:pt idx="4">
                  <c:v>2.1341463414634148E-2</c:v>
                </c:pt>
                <c:pt idx="5">
                  <c:v>0</c:v>
                </c:pt>
                <c:pt idx="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79B6-4101-B180-3AFACECB0D7C}"/>
            </c:ext>
          </c:extLst>
        </c:ser>
        <c:ser>
          <c:idx val="4"/>
          <c:order val="4"/>
          <c:tx>
            <c:strRef>
              <c:f>'Результат запроса'!$A$6</c:f>
              <c:strCache>
                <c:ptCount val="1"/>
                <c:pt idx="0">
                  <c:v>Мегафон</c:v>
                </c:pt>
              </c:strCache>
            </c:strRef>
          </c:tx>
          <c:spPr>
            <a:ln w="34925" cap="rnd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запроса'!$B$1:$H$1</c:f>
              <c:strCache>
                <c:ptCount val="7"/>
                <c:pt idx="0">
                  <c:v>per1</c:v>
                </c:pt>
                <c:pt idx="1">
                  <c:v>per2</c:v>
                </c:pt>
                <c:pt idx="2">
                  <c:v>per3</c:v>
                </c:pt>
                <c:pt idx="3">
                  <c:v>per4</c:v>
                </c:pt>
                <c:pt idx="4">
                  <c:v>per5</c:v>
                </c:pt>
                <c:pt idx="5">
                  <c:v>per6</c:v>
                </c:pt>
                <c:pt idx="6">
                  <c:v>per7</c:v>
                </c:pt>
              </c:strCache>
            </c:strRef>
          </c:cat>
          <c:val>
            <c:numRef>
              <c:f>'Результат запроса'!$B$6:$H$6</c:f>
              <c:numCache>
                <c:formatCode>0.00%</c:formatCode>
                <c:ptCount val="7"/>
                <c:pt idx="0">
                  <c:v>0.5646067415730337</c:v>
                </c:pt>
                <c:pt idx="1">
                  <c:v>0.2303370786516854</c:v>
                </c:pt>
                <c:pt idx="2">
                  <c:v>9.8314606741573038E-2</c:v>
                </c:pt>
                <c:pt idx="3">
                  <c:v>6.1797752808988762E-2</c:v>
                </c:pt>
                <c:pt idx="4">
                  <c:v>3.6516853932584269E-2</c:v>
                </c:pt>
                <c:pt idx="5">
                  <c:v>8.4269662921348312E-3</c:v>
                </c:pt>
                <c:pt idx="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79B6-4101-B180-3AFACECB0D7C}"/>
            </c:ext>
          </c:extLst>
        </c:ser>
        <c:ser>
          <c:idx val="5"/>
          <c:order val="5"/>
          <c:tx>
            <c:strRef>
              <c:f>'Результат запроса'!$A$7</c:f>
              <c:strCache>
                <c:ptCount val="1"/>
                <c:pt idx="0">
                  <c:v>Органическая покупка</c:v>
                </c:pt>
              </c:strCache>
            </c:strRef>
          </c:tx>
          <c:spPr>
            <a:ln w="34925" cap="rnd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запроса'!$B$1:$H$1</c:f>
              <c:strCache>
                <c:ptCount val="7"/>
                <c:pt idx="0">
                  <c:v>per1</c:v>
                </c:pt>
                <c:pt idx="1">
                  <c:v>per2</c:v>
                </c:pt>
                <c:pt idx="2">
                  <c:v>per3</c:v>
                </c:pt>
                <c:pt idx="3">
                  <c:v>per4</c:v>
                </c:pt>
                <c:pt idx="4">
                  <c:v>per5</c:v>
                </c:pt>
                <c:pt idx="5">
                  <c:v>per6</c:v>
                </c:pt>
                <c:pt idx="6">
                  <c:v>per7</c:v>
                </c:pt>
              </c:strCache>
            </c:strRef>
          </c:cat>
          <c:val>
            <c:numRef>
              <c:f>'Результат запроса'!$B$7:$H$7</c:f>
              <c:numCache>
                <c:formatCode>0.00%</c:formatCode>
                <c:ptCount val="7"/>
                <c:pt idx="0">
                  <c:v>0.54150943396226414</c:v>
                </c:pt>
                <c:pt idx="1">
                  <c:v>0.26650943396226418</c:v>
                </c:pt>
                <c:pt idx="2">
                  <c:v>9.4811320754716988E-2</c:v>
                </c:pt>
                <c:pt idx="3">
                  <c:v>5.7075471698113209E-2</c:v>
                </c:pt>
                <c:pt idx="4">
                  <c:v>3.5849056603773584E-2</c:v>
                </c:pt>
                <c:pt idx="5">
                  <c:v>4.2452830188679245E-3</c:v>
                </c:pt>
                <c:pt idx="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79B6-4101-B180-3AFACECB0D7C}"/>
            </c:ext>
          </c:extLst>
        </c:ser>
        <c:ser>
          <c:idx val="6"/>
          <c:order val="6"/>
          <c:tx>
            <c:strRef>
              <c:f>'Результат запроса'!$A$8</c:f>
              <c:strCache>
                <c:ptCount val="1"/>
                <c:pt idx="0">
                  <c:v>Теле2</c:v>
                </c:pt>
              </c:strCache>
            </c:strRef>
          </c:tx>
          <c:spPr>
            <a:ln w="34925" cap="rnd">
              <a:solidFill>
                <a:schemeClr val="accent1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запроса'!$B$1:$H$1</c:f>
              <c:strCache>
                <c:ptCount val="7"/>
                <c:pt idx="0">
                  <c:v>per1</c:v>
                </c:pt>
                <c:pt idx="1">
                  <c:v>per2</c:v>
                </c:pt>
                <c:pt idx="2">
                  <c:v>per3</c:v>
                </c:pt>
                <c:pt idx="3">
                  <c:v>per4</c:v>
                </c:pt>
                <c:pt idx="4">
                  <c:v>per5</c:v>
                </c:pt>
                <c:pt idx="5">
                  <c:v>per6</c:v>
                </c:pt>
                <c:pt idx="6">
                  <c:v>per7</c:v>
                </c:pt>
              </c:strCache>
            </c:strRef>
          </c:cat>
          <c:val>
            <c:numRef>
              <c:f>'Результат запроса'!$B$8:$H$8</c:f>
              <c:numCache>
                <c:formatCode>0.00%</c:formatCode>
                <c:ptCount val="7"/>
                <c:pt idx="0">
                  <c:v>0.54881266490765168</c:v>
                </c:pt>
                <c:pt idx="1">
                  <c:v>0.28759894459102903</c:v>
                </c:pt>
                <c:pt idx="2">
                  <c:v>8.7071240105540904E-2</c:v>
                </c:pt>
                <c:pt idx="3">
                  <c:v>4.7493403693931395E-2</c:v>
                </c:pt>
                <c:pt idx="4">
                  <c:v>2.6385224274406333E-2</c:v>
                </c:pt>
                <c:pt idx="5">
                  <c:v>2.6385224274406332E-3</c:v>
                </c:pt>
                <c:pt idx="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79B6-4101-B180-3AFACECB0D7C}"/>
            </c:ext>
          </c:extLst>
        </c:ser>
        <c:ser>
          <c:idx val="7"/>
          <c:order val="7"/>
          <c:tx>
            <c:strRef>
              <c:f>'Результат запроса'!$A$9</c:f>
              <c:strCache>
                <c:ptCount val="1"/>
                <c:pt idx="0">
                  <c:v>Тинькофф</c:v>
                </c:pt>
              </c:strCache>
            </c:strRef>
          </c:tx>
          <c:spPr>
            <a:ln w="34925" cap="rnd">
              <a:solidFill>
                <a:schemeClr val="accent2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запроса'!$B$1:$H$1</c:f>
              <c:strCache>
                <c:ptCount val="7"/>
                <c:pt idx="0">
                  <c:v>per1</c:v>
                </c:pt>
                <c:pt idx="1">
                  <c:v>per2</c:v>
                </c:pt>
                <c:pt idx="2">
                  <c:v>per3</c:v>
                </c:pt>
                <c:pt idx="3">
                  <c:v>per4</c:v>
                </c:pt>
                <c:pt idx="4">
                  <c:v>per5</c:v>
                </c:pt>
                <c:pt idx="5">
                  <c:v>per6</c:v>
                </c:pt>
                <c:pt idx="6">
                  <c:v>per7</c:v>
                </c:pt>
              </c:strCache>
            </c:strRef>
          </c:cat>
          <c:val>
            <c:numRef>
              <c:f>'Результат запроса'!$B$9:$H$9</c:f>
              <c:numCache>
                <c:formatCode>0.00%</c:formatCode>
                <c:ptCount val="7"/>
                <c:pt idx="0">
                  <c:v>0.42481203007518797</c:v>
                </c:pt>
                <c:pt idx="1">
                  <c:v>0.2462406015037594</c:v>
                </c:pt>
                <c:pt idx="2">
                  <c:v>0.15037593984962405</c:v>
                </c:pt>
                <c:pt idx="3">
                  <c:v>0.10150375939849623</c:v>
                </c:pt>
                <c:pt idx="4">
                  <c:v>6.7669172932330823E-2</c:v>
                </c:pt>
                <c:pt idx="5">
                  <c:v>9.3984962406015032E-3</c:v>
                </c:pt>
                <c:pt idx="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79B6-4101-B180-3AFACECB0D7C}"/>
            </c:ext>
          </c:extLst>
        </c:ser>
        <c:ser>
          <c:idx val="8"/>
          <c:order val="8"/>
          <c:tx>
            <c:strRef>
              <c:f>'Результат запроса'!$A$10</c:f>
              <c:strCache>
                <c:ptCount val="1"/>
                <c:pt idx="0">
                  <c:v>Хоум Кредит</c:v>
                </c:pt>
              </c:strCache>
            </c:strRef>
          </c:tx>
          <c:spPr>
            <a:ln w="34925" cap="rnd">
              <a:solidFill>
                <a:schemeClr val="accent3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'Результат запроса'!$B$1:$H$1</c:f>
              <c:strCache>
                <c:ptCount val="7"/>
                <c:pt idx="0">
                  <c:v>per1</c:v>
                </c:pt>
                <c:pt idx="1">
                  <c:v>per2</c:v>
                </c:pt>
                <c:pt idx="2">
                  <c:v>per3</c:v>
                </c:pt>
                <c:pt idx="3">
                  <c:v>per4</c:v>
                </c:pt>
                <c:pt idx="4">
                  <c:v>per5</c:v>
                </c:pt>
                <c:pt idx="5">
                  <c:v>per6</c:v>
                </c:pt>
                <c:pt idx="6">
                  <c:v>per7</c:v>
                </c:pt>
              </c:strCache>
            </c:strRef>
          </c:cat>
          <c:val>
            <c:numRef>
              <c:f>'Результат запроса'!$B$10:$H$10</c:f>
              <c:numCache>
                <c:formatCode>0.00%</c:formatCode>
                <c:ptCount val="7"/>
                <c:pt idx="0">
                  <c:v>0.52219321148825071</c:v>
                </c:pt>
                <c:pt idx="1">
                  <c:v>0.24543080939947781</c:v>
                </c:pt>
                <c:pt idx="2">
                  <c:v>0.10443864229765012</c:v>
                </c:pt>
                <c:pt idx="3">
                  <c:v>7.0496083550913843E-2</c:v>
                </c:pt>
                <c:pt idx="4">
                  <c:v>4.6997389033942558E-2</c:v>
                </c:pt>
                <c:pt idx="5">
                  <c:v>1.0443864229765013E-2</c:v>
                </c:pt>
                <c:pt idx="6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79B6-4101-B180-3AFACECB0D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9505487"/>
        <c:axId val="569537935"/>
      </c:lineChart>
      <c:catAx>
        <c:axId val="5695054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BY"/>
          </a:p>
        </c:txPr>
        <c:crossAx val="569537935"/>
        <c:crosses val="autoZero"/>
        <c:auto val="1"/>
        <c:lblAlgn val="ctr"/>
        <c:lblOffset val="100"/>
        <c:noMultiLvlLbl val="0"/>
      </c:catAx>
      <c:valAx>
        <c:axId val="569537935"/>
        <c:scaling>
          <c:orientation val="minMax"/>
          <c:max val="0.6100000000000001"/>
          <c:min val="0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BY"/>
          </a:p>
        </c:txPr>
        <c:crossAx val="5695054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BY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ru-BY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GB" dirty="0"/>
              <a:t>Retention </a:t>
            </a:r>
            <a:r>
              <a:rPr lang="ru-RU" dirty="0"/>
              <a:t>для банков и операторов связи</a:t>
            </a:r>
          </a:p>
        </c:rich>
      </c:tx>
      <c:layout>
        <c:manualLayout>
          <c:xMode val="edge"/>
          <c:yMode val="edge"/>
          <c:x val="0.10902777777777777"/>
          <c:y val="3.2407407407407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ru-BY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запроса'!$B$16:$G$16</c:f>
              <c:numCache>
                <c:formatCode>General</c:formatCode>
                <c:ptCount val="6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3EE-48BE-9519-ED696BB4B334}"/>
            </c:ext>
          </c:extLst>
        </c:ser>
        <c:ser>
          <c:idx val="1"/>
          <c:order val="1"/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запроса'!$B$17:$G$17</c:f>
              <c:numCache>
                <c:formatCode>General</c:formatCode>
                <c:ptCount val="6"/>
                <c:pt idx="0">
                  <c:v>0.51</c:v>
                </c:pt>
                <c:pt idx="1">
                  <c:v>0.26</c:v>
                </c:pt>
                <c:pt idx="2">
                  <c:v>0.11</c:v>
                </c:pt>
                <c:pt idx="3">
                  <c:v>7.0000000000000007E-2</c:v>
                </c:pt>
                <c:pt idx="4">
                  <c:v>4.8000000000000001E-2</c:v>
                </c:pt>
                <c:pt idx="5">
                  <c:v>8.2000000000000007E-3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3EE-48BE-9519-ED696BB4B334}"/>
            </c:ext>
          </c:extLst>
        </c:ser>
        <c:ser>
          <c:idx val="2"/>
          <c:order val="2"/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запроса'!$B$18:$G$18</c:f>
              <c:numCache>
                <c:formatCode>General</c:formatCode>
                <c:ptCount val="6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3EE-48BE-9519-ED696BB4B334}"/>
            </c:ext>
          </c:extLst>
        </c:ser>
        <c:ser>
          <c:idx val="3"/>
          <c:order val="3"/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запроса'!$B$19:$G$19</c:f>
              <c:numCache>
                <c:formatCode>General</c:formatCode>
                <c:ptCount val="6"/>
                <c:pt idx="0">
                  <c:v>0.56999999999999995</c:v>
                </c:pt>
                <c:pt idx="1">
                  <c:v>0.26</c:v>
                </c:pt>
                <c:pt idx="2">
                  <c:v>8.4000000000000005E-2</c:v>
                </c:pt>
                <c:pt idx="3">
                  <c:v>5.0999999999999997E-2</c:v>
                </c:pt>
                <c:pt idx="4">
                  <c:v>3.3000000000000002E-2</c:v>
                </c:pt>
                <c:pt idx="5">
                  <c:v>4.4000000000000003E-3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E3EE-48BE-9519-ED696BB4B33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4054959"/>
        <c:axId val="564054543"/>
      </c:lineChart>
      <c:catAx>
        <c:axId val="56405495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Периоды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BY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BY"/>
          </a:p>
        </c:txPr>
        <c:crossAx val="564054543"/>
        <c:crosses val="autoZero"/>
        <c:auto val="1"/>
        <c:lblAlgn val="ctr"/>
        <c:lblOffset val="100"/>
        <c:noMultiLvlLbl val="0"/>
      </c:catAx>
      <c:valAx>
        <c:axId val="564054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BY"/>
          </a:p>
        </c:txPr>
        <c:crossAx val="564054959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ru-BY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'Результат запроса'!$A$15</c:f>
              <c:strCache>
                <c:ptCount val="1"/>
                <c:pt idx="0">
                  <c:v>LT в целом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запроса'!$B$15:$G$15</c:f>
              <c:numCache>
                <c:formatCode>General</c:formatCode>
                <c:ptCount val="6"/>
                <c:pt idx="0">
                  <c:v>0.54</c:v>
                </c:pt>
                <c:pt idx="1">
                  <c:v>0.26</c:v>
                </c:pt>
                <c:pt idx="2">
                  <c:v>9.6000000000000002E-2</c:v>
                </c:pt>
                <c:pt idx="3">
                  <c:v>5.8999999999999997E-2</c:v>
                </c:pt>
                <c:pt idx="4">
                  <c:v>3.9E-2</c:v>
                </c:pt>
                <c:pt idx="5">
                  <c:v>5.4999999999999997E-3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52C-4E76-8A3E-1F1D42EF51CB}"/>
            </c:ext>
          </c:extLst>
        </c:ser>
        <c:ser>
          <c:idx val="1"/>
          <c:order val="1"/>
          <c:tx>
            <c:strRef>
              <c:f>'Результат запроса'!$A$16</c:f>
              <c:strCache>
                <c:ptCount val="1"/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запроса'!$B$16:$G$16</c:f>
              <c:numCache>
                <c:formatCode>General</c:formatCode>
                <c:ptCount val="6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52C-4E76-8A3E-1F1D42EF51CB}"/>
            </c:ext>
          </c:extLst>
        </c:ser>
        <c:ser>
          <c:idx val="2"/>
          <c:order val="2"/>
          <c:tx>
            <c:strRef>
              <c:f>'Результат запроса'!$A$17</c:f>
              <c:strCache>
                <c:ptCount val="1"/>
                <c:pt idx="0">
                  <c:v>Для банков партнеров</c:v>
                </c:pt>
              </c:strCache>
            </c:strRef>
          </c:tx>
          <c:spPr>
            <a:ln w="34925" cap="rnd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запроса'!$B$17:$G$17</c:f>
              <c:numCache>
                <c:formatCode>General</c:formatCode>
                <c:ptCount val="6"/>
                <c:pt idx="0">
                  <c:v>0.51</c:v>
                </c:pt>
                <c:pt idx="1">
                  <c:v>0.26</c:v>
                </c:pt>
                <c:pt idx="2">
                  <c:v>0.11</c:v>
                </c:pt>
                <c:pt idx="3">
                  <c:v>7.0000000000000007E-2</c:v>
                </c:pt>
                <c:pt idx="4">
                  <c:v>4.8000000000000001E-2</c:v>
                </c:pt>
                <c:pt idx="5">
                  <c:v>8.2000000000000007E-3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52C-4E76-8A3E-1F1D42EF51CB}"/>
            </c:ext>
          </c:extLst>
        </c:ser>
        <c:ser>
          <c:idx val="3"/>
          <c:order val="3"/>
          <c:tx>
            <c:strRef>
              <c:f>'Результат запроса'!$A$18</c:f>
              <c:strCache>
                <c:ptCount val="1"/>
              </c:strCache>
            </c:strRef>
          </c:tx>
          <c:spPr>
            <a:ln w="34925" cap="rnd">
              <a:solidFill>
                <a:schemeClr val="accent2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запроса'!$B$18:$G$18</c:f>
              <c:numCache>
                <c:formatCode>General</c:formatCode>
                <c:ptCount val="6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852C-4E76-8A3E-1F1D42EF51CB}"/>
            </c:ext>
          </c:extLst>
        </c:ser>
        <c:ser>
          <c:idx val="4"/>
          <c:order val="4"/>
          <c:tx>
            <c:strRef>
              <c:f>'Результат запроса'!$A$19</c:f>
              <c:strCache>
                <c:ptCount val="1"/>
                <c:pt idx="0">
                  <c:v>Для операторов партнеров</c:v>
                </c:pt>
              </c:strCache>
            </c:strRef>
          </c:tx>
          <c:spPr>
            <a:ln w="34925" cap="rnd">
              <a:solidFill>
                <a:schemeClr val="accent4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запроса'!$B$19:$G$19</c:f>
              <c:numCache>
                <c:formatCode>General</c:formatCode>
                <c:ptCount val="6"/>
                <c:pt idx="0">
                  <c:v>0.56999999999999995</c:v>
                </c:pt>
                <c:pt idx="1">
                  <c:v>0.26</c:v>
                </c:pt>
                <c:pt idx="2">
                  <c:v>8.4000000000000005E-2</c:v>
                </c:pt>
                <c:pt idx="3">
                  <c:v>5.0999999999999997E-2</c:v>
                </c:pt>
                <c:pt idx="4">
                  <c:v>3.3000000000000002E-2</c:v>
                </c:pt>
                <c:pt idx="5">
                  <c:v>4.4000000000000003E-3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852C-4E76-8A3E-1F1D42EF51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1471951"/>
        <c:axId val="561466543"/>
      </c:lineChart>
      <c:catAx>
        <c:axId val="56147195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Периоды подписки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BY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BY"/>
          </a:p>
        </c:txPr>
        <c:crossAx val="561466543"/>
        <c:crosses val="autoZero"/>
        <c:auto val="1"/>
        <c:lblAlgn val="ctr"/>
        <c:lblOffset val="100"/>
        <c:noMultiLvlLbl val="0"/>
      </c:catAx>
      <c:valAx>
        <c:axId val="561466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BY"/>
          </a:p>
        </c:txPr>
        <c:crossAx val="56147195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delete val="1"/>
      </c:legendEntry>
      <c:legendEntry>
        <c:idx val="3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BY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ru-BY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GB"/>
              <a:t>Retention </a:t>
            </a:r>
            <a:r>
              <a:rPr lang="ru-RU"/>
              <a:t>усредненный</a:t>
            </a:r>
            <a:r>
              <a:rPr lang="en-GB"/>
              <a:t>, </a:t>
            </a:r>
            <a:r>
              <a:rPr lang="ru-RU"/>
              <a:t>для банков и операторов связи</a:t>
            </a:r>
            <a:endParaRPr lang="ru-BY"/>
          </a:p>
        </c:rich>
      </c:tx>
      <c:layout>
        <c:manualLayout>
          <c:xMode val="edge"/>
          <c:yMode val="edge"/>
          <c:x val="0.10910085969233711"/>
          <c:y val="4.166666666666666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ru-BY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'Результат запроса'!$B$134</c:f>
              <c:strCache>
                <c:ptCount val="1"/>
                <c:pt idx="0">
                  <c:v>Банки операторы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запроса'!$C$134:$H$134</c:f>
              <c:numCache>
                <c:formatCode>General</c:formatCode>
                <c:ptCount val="6"/>
                <c:pt idx="0">
                  <c:v>1</c:v>
                </c:pt>
                <c:pt idx="1">
                  <c:v>0.46082928382544031</c:v>
                </c:pt>
                <c:pt idx="2">
                  <c:v>0.14744123486303096</c:v>
                </c:pt>
                <c:pt idx="3">
                  <c:v>8.905888968978129E-2</c:v>
                </c:pt>
                <c:pt idx="4">
                  <c:v>5.6031430110868446E-2</c:v>
                </c:pt>
                <c:pt idx="5">
                  <c:v>7.4003716236630606E-3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3AE-4898-B4EE-499C0E907B52}"/>
            </c:ext>
          </c:extLst>
        </c:ser>
        <c:ser>
          <c:idx val="1"/>
          <c:order val="1"/>
          <c:tx>
            <c:strRef>
              <c:f>'Результат запроса'!$B$135</c:f>
              <c:strCache>
                <c:ptCount val="1"/>
                <c:pt idx="0">
                  <c:v>Банки-партнеры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запроса'!$C$135:$H$135</c:f>
              <c:numCache>
                <c:formatCode>General</c:formatCode>
                <c:ptCount val="6"/>
                <c:pt idx="0">
                  <c:v>1</c:v>
                </c:pt>
                <c:pt idx="1">
                  <c:v>0.46172739425548459</c:v>
                </c:pt>
                <c:pt idx="2">
                  <c:v>0.1481173330524729</c:v>
                </c:pt>
                <c:pt idx="3">
                  <c:v>8.911966474380556E-2</c:v>
                </c:pt>
                <c:pt idx="4">
                  <c:v>5.1124813954375029E-2</c:v>
                </c:pt>
                <c:pt idx="5">
                  <c:v>6.7833592664209314E-3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3AE-4898-B4EE-499C0E907B52}"/>
            </c:ext>
          </c:extLst>
        </c:ser>
        <c:ser>
          <c:idx val="2"/>
          <c:order val="2"/>
          <c:tx>
            <c:strRef>
              <c:f>'Результат запроса'!$B$136</c:f>
              <c:strCache>
                <c:ptCount val="1"/>
                <c:pt idx="0">
                  <c:v>Усредненный LT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val>
            <c:numRef>
              <c:f>'Результат запроса'!$C$136:$H$136</c:f>
              <c:numCache>
                <c:formatCode>General</c:formatCode>
                <c:ptCount val="6"/>
                <c:pt idx="0">
                  <c:v>1</c:v>
                </c:pt>
                <c:pt idx="1">
                  <c:v>0.48198643704891414</c:v>
                </c:pt>
                <c:pt idx="2">
                  <c:v>0.17734412009602665</c:v>
                </c:pt>
                <c:pt idx="3">
                  <c:v>0.11019795495890355</c:v>
                </c:pt>
                <c:pt idx="4">
                  <c:v>7.2308942347586627E-2</c:v>
                </c:pt>
                <c:pt idx="5">
                  <c:v>1.1343158573552415E-2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3AE-4898-B4EE-499C0E907B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19226175"/>
        <c:axId val="1619216191"/>
      </c:lineChart>
      <c:catAx>
        <c:axId val="1619226175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BY"/>
          </a:p>
        </c:txPr>
        <c:crossAx val="1619216191"/>
        <c:crosses val="autoZero"/>
        <c:auto val="1"/>
        <c:lblAlgn val="ctr"/>
        <c:lblOffset val="100"/>
        <c:noMultiLvlLbl val="0"/>
      </c:catAx>
      <c:valAx>
        <c:axId val="16192161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BY"/>
          </a:p>
        </c:txPr>
        <c:crossAx val="161922617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ru-BY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ru-BY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US"/>
              <a:t>LTV </a:t>
            </a:r>
            <a:r>
              <a:rPr lang="en-GB"/>
              <a:t>G</a:t>
            </a:r>
            <a:r>
              <a:rPr lang="en-US"/>
              <a:t>ross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effectLst/>
              <a:latin typeface="+mn-lt"/>
              <a:ea typeface="+mn-ea"/>
              <a:cs typeface="+mn-cs"/>
            </a:defRPr>
          </a:pPr>
          <a:endParaRPr lang="ru-BY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'Результат запроса'!$B$46</c:f>
              <c:strCache>
                <c:ptCount val="1"/>
                <c:pt idx="0">
                  <c:v>LTV 1 gross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dLbl>
              <c:idx val="0"/>
              <c:layout>
                <c:manualLayout>
                  <c:x val="-5.5872374452933051E-18"/>
                  <c:y val="4.2604402918947236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6186-4A7E-87A5-EEEDF27CE5DB}"/>
                </c:ext>
              </c:extLst>
            </c:dLbl>
            <c:dLbl>
              <c:idx val="1"/>
              <c:layout>
                <c:manualLayout>
                  <c:x val="-9.7523816544646709E-3"/>
                  <c:y val="7.7959598754717618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186-4A7E-87A5-EEEDF27CE5DB}"/>
                </c:ext>
              </c:extLst>
            </c:dLbl>
            <c:dLbl>
              <c:idx val="2"/>
              <c:layout>
                <c:manualLayout>
                  <c:x val="2.4380954136161679E-2"/>
                  <c:y val="2.19380382097798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186-4A7E-87A5-EEEDF27CE5DB}"/>
                </c:ext>
              </c:extLst>
            </c:dLbl>
            <c:dLbl>
              <c:idx val="3"/>
              <c:layout>
                <c:manualLayout>
                  <c:x val="4.8761908272323354E-3"/>
                  <c:y val="7.7959598754717618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186-4A7E-87A5-EEEDF27CE5DB}"/>
                </c:ext>
              </c:extLst>
            </c:dLbl>
            <c:dLbl>
              <c:idx val="4"/>
              <c:layout>
                <c:manualLayout>
                  <c:x val="1.2190477068080839E-2"/>
                  <c:y val="7.7959598754716976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186-4A7E-87A5-EEEDF27CE5DB}"/>
                </c:ext>
              </c:extLst>
            </c:dLbl>
            <c:dLbl>
              <c:idx val="5"/>
              <c:layout>
                <c:manualLayout>
                  <c:x val="-9.7523816544646709E-3"/>
                  <c:y val="-2.8105988752593525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6186-4A7E-87A5-EEEDF27CE5DB}"/>
                </c:ext>
              </c:extLst>
            </c:dLbl>
            <c:dLbl>
              <c:idx val="7"/>
              <c:layout>
                <c:manualLayout>
                  <c:x val="-4.8761908272324248E-3"/>
                  <c:y val="7.7959598754717618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186-4A7E-87A5-EEEDF27CE5DB}"/>
                </c:ext>
              </c:extLst>
            </c:dLbl>
            <c:dLbl>
              <c:idx val="8"/>
              <c:layout>
                <c:manualLayout>
                  <c:x val="4.8761908272321568E-3"/>
                  <c:y val="4.315115571124214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6186-4A7E-87A5-EEEDF27CE5D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ru-BY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'Результат запроса'!$A$47:$A$55</c:f>
              <c:strCache>
                <c:ptCount val="9"/>
                <c:pt idx="0">
                  <c:v>Альфа Банк</c:v>
                </c:pt>
                <c:pt idx="1">
                  <c:v>Билайн</c:v>
                </c:pt>
                <c:pt idx="2">
                  <c:v>ВТБ</c:v>
                </c:pt>
                <c:pt idx="3">
                  <c:v>Мегафон</c:v>
                </c:pt>
                <c:pt idx="4">
                  <c:v>МТС</c:v>
                </c:pt>
                <c:pt idx="5">
                  <c:v>Органическая покупка</c:v>
                </c:pt>
                <c:pt idx="6">
                  <c:v>Теле2</c:v>
                </c:pt>
                <c:pt idx="7">
                  <c:v>Тинькофф</c:v>
                </c:pt>
                <c:pt idx="8">
                  <c:v>Хоум Кредит</c:v>
                </c:pt>
              </c:strCache>
            </c:strRef>
          </c:cat>
          <c:val>
            <c:numRef>
              <c:f>'Результат запроса'!$B$47:$B$55</c:f>
              <c:numCache>
                <c:formatCode>0.00</c:formatCode>
                <c:ptCount val="9"/>
                <c:pt idx="0">
                  <c:v>114.07039688348642</c:v>
                </c:pt>
                <c:pt idx="1">
                  <c:v>247.89849701350417</c:v>
                </c:pt>
                <c:pt idx="2">
                  <c:v>263.97011696843458</c:v>
                </c:pt>
                <c:pt idx="3">
                  <c:v>305.28912650676961</c:v>
                </c:pt>
                <c:pt idx="4">
                  <c:v>248.15291290996817</c:v>
                </c:pt>
                <c:pt idx="5">
                  <c:v>519.21143143456072</c:v>
                </c:pt>
                <c:pt idx="6">
                  <c:v>130.70748774963019</c:v>
                </c:pt>
                <c:pt idx="7">
                  <c:v>355.84264135797633</c:v>
                </c:pt>
                <c:pt idx="8">
                  <c:v>338.85438750000003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186-4A7E-87A5-EEEDF27CE5DB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1525907327"/>
        <c:axId val="1525897759"/>
      </c:barChart>
      <c:catAx>
        <c:axId val="15259073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ru-BY"/>
          </a:p>
        </c:txPr>
        <c:crossAx val="1525897759"/>
        <c:crosses val="autoZero"/>
        <c:auto val="1"/>
        <c:lblAlgn val="ctr"/>
        <c:lblOffset val="100"/>
        <c:noMultiLvlLbl val="0"/>
      </c:catAx>
      <c:valAx>
        <c:axId val="1525897759"/>
        <c:scaling>
          <c:orientation val="minMax"/>
        </c:scaling>
        <c:delete val="1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ru-RU"/>
                  <a:t>Руб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BY"/>
            </a:p>
          </c:txPr>
        </c:title>
        <c:numFmt formatCode="0.00" sourceLinked="1"/>
        <c:majorTickMark val="none"/>
        <c:minorTickMark val="none"/>
        <c:tickLblPos val="nextTo"/>
        <c:crossAx val="1525907327"/>
        <c:crosses val="autoZero"/>
        <c:crossBetween val="between"/>
      </c:valAx>
      <c:spPr>
        <a:gradFill flip="none" rotWithShape="1">
          <a:gsLst>
            <a:gs pos="0">
              <a:schemeClr val="accent6">
                <a:lumMod val="40000"/>
                <a:lumOff val="60000"/>
                <a:shade val="30000"/>
                <a:satMod val="115000"/>
              </a:schemeClr>
            </a:gs>
            <a:gs pos="50000">
              <a:schemeClr val="accent6">
                <a:lumMod val="40000"/>
                <a:lumOff val="60000"/>
                <a:shade val="67500"/>
                <a:satMod val="115000"/>
              </a:schemeClr>
            </a:gs>
            <a:gs pos="100000">
              <a:schemeClr val="accent6">
                <a:lumMod val="40000"/>
                <a:lumOff val="60000"/>
                <a:shade val="100000"/>
                <a:satMod val="115000"/>
              </a:schemeClr>
            </a:gs>
          </a:gsLst>
          <a:lin ang="5400000" scaled="1"/>
          <a:tileRect/>
        </a:gradFill>
        <a:ln>
          <a:solidFill>
            <a:schemeClr val="accent6">
              <a:lumMod val="75000"/>
            </a:schemeClr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ru-BY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LTV Net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ru-BY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'Результат запроса'!$B$65</c:f>
              <c:strCache>
                <c:ptCount val="1"/>
                <c:pt idx="0">
                  <c:v>LTV 1 net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'Результат запроса'!$A$66:$A$74</c:f>
              <c:strCache>
                <c:ptCount val="9"/>
                <c:pt idx="0">
                  <c:v>Альфа Банк</c:v>
                </c:pt>
                <c:pt idx="1">
                  <c:v>Билайн</c:v>
                </c:pt>
                <c:pt idx="2">
                  <c:v>ВТБ</c:v>
                </c:pt>
                <c:pt idx="3">
                  <c:v>Мегафон</c:v>
                </c:pt>
                <c:pt idx="4">
                  <c:v>МТС</c:v>
                </c:pt>
                <c:pt idx="5">
                  <c:v>Органическая покупка</c:v>
                </c:pt>
                <c:pt idx="6">
                  <c:v>Теле2</c:v>
                </c:pt>
                <c:pt idx="7">
                  <c:v>Тинькофф</c:v>
                </c:pt>
                <c:pt idx="8">
                  <c:v>Хоум Кредит</c:v>
                </c:pt>
              </c:strCache>
            </c:strRef>
          </c:cat>
          <c:val>
            <c:numRef>
              <c:f>'Результат запроса'!$B$66:$B$74</c:f>
              <c:numCache>
                <c:formatCode>General</c:formatCode>
                <c:ptCount val="9"/>
                <c:pt idx="0">
                  <c:v>-51.563405933414984</c:v>
                </c:pt>
                <c:pt idx="1">
                  <c:v>155.13533911876732</c:v>
                </c:pt>
                <c:pt idx="2">
                  <c:v>80.193745660417704</c:v>
                </c:pt>
                <c:pt idx="3">
                  <c:v>215.58763396945616</c:v>
                </c:pt>
                <c:pt idx="4">
                  <c:v>126.62230066507021</c:v>
                </c:pt>
                <c:pt idx="5">
                  <c:v>157.88738962271401</c:v>
                </c:pt>
                <c:pt idx="6">
                  <c:v>-81.600204558062131</c:v>
                </c:pt>
                <c:pt idx="7">
                  <c:v>220.22317233142766</c:v>
                </c:pt>
                <c:pt idx="8">
                  <c:v>158.85438750000003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6F0-4E26-BCAC-CBD53B33B2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619230335"/>
        <c:axId val="1619232831"/>
      </c:barChart>
      <c:catAx>
        <c:axId val="16192303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BY"/>
          </a:p>
        </c:txPr>
        <c:crossAx val="1619232831"/>
        <c:crosses val="autoZero"/>
        <c:auto val="1"/>
        <c:lblAlgn val="ctr"/>
        <c:lblOffset val="100"/>
        <c:noMultiLvlLbl val="0"/>
      </c:catAx>
      <c:valAx>
        <c:axId val="16192328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BY"/>
          </a:p>
        </c:txPr>
        <c:crossAx val="16192303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ru-BY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ru-RU"/>
              <a:t>Чистая</a:t>
            </a:r>
            <a:r>
              <a:rPr lang="ru-RU" baseline="0"/>
              <a:t> прибыль по партнерам</a:t>
            </a:r>
            <a:endParaRPr lang="ru-RU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ru-BY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FFFF00"/>
            </a:solidFill>
            <a:ln>
              <a:solidFill>
                <a:srgbClr val="FFFF00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dLbl>
              <c:idx val="0"/>
              <c:layout>
                <c:manualLayout>
                  <c:x val="1.416990288595691E-2"/>
                  <c:y val="0.15847555985155296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BY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7.4108506267371213E-2"/>
                      <c:h val="8.9548614540853513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0-7D7A-4068-8401-358620086339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D7A-4068-8401-358620086339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D7A-4068-8401-358620086339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D7A-4068-8401-358620086339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D7A-4068-8401-358620086339}"/>
                </c:ext>
              </c:extLst>
            </c:dLbl>
            <c:dLbl>
              <c:idx val="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D7A-4068-8401-358620086339}"/>
                </c:ext>
              </c:extLst>
            </c:dLbl>
            <c:dLbl>
              <c:idx val="6"/>
              <c:layout>
                <c:manualLayout>
                  <c:x val="2.1840017247629663E-2"/>
                  <c:y val="0.2244806586046162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BY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9.0589193316268801E-2"/>
                      <c:h val="0.1007491733340859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6-7D7A-4068-8401-358620086339}"/>
                </c:ext>
              </c:extLst>
            </c:dLbl>
            <c:dLbl>
              <c:idx val="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D7A-4068-8401-358620086339}"/>
                </c:ext>
              </c:extLst>
            </c:dLbl>
            <c:dLbl>
              <c:idx val="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D7A-4068-8401-35862008633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ru-BY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'Результат запроса'!$A$88:$A$96</c:f>
              <c:strCache>
                <c:ptCount val="9"/>
                <c:pt idx="0">
                  <c:v>Альфа Банк</c:v>
                </c:pt>
                <c:pt idx="1">
                  <c:v>Билайн</c:v>
                </c:pt>
                <c:pt idx="2">
                  <c:v>ВТБ</c:v>
                </c:pt>
                <c:pt idx="3">
                  <c:v>Мегафон</c:v>
                </c:pt>
                <c:pt idx="4">
                  <c:v>МТС</c:v>
                </c:pt>
                <c:pt idx="5">
                  <c:v>Органическая покупка</c:v>
                </c:pt>
                <c:pt idx="6">
                  <c:v>Теле2</c:v>
                </c:pt>
                <c:pt idx="7">
                  <c:v>Тинькофф</c:v>
                </c:pt>
                <c:pt idx="8">
                  <c:v>Хоум Кредит</c:v>
                </c:pt>
              </c:strCache>
            </c:strRef>
          </c:cat>
          <c:val>
            <c:numRef>
              <c:f>'Результат запроса'!$B$88:$B$96</c:f>
              <c:numCache>
                <c:formatCode>0</c:formatCode>
                <c:ptCount val="9"/>
                <c:pt idx="0">
                  <c:v>-7322.003642544928</c:v>
                </c:pt>
                <c:pt idx="1">
                  <c:v>47161.143092105267</c:v>
                </c:pt>
                <c:pt idx="2">
                  <c:v>19005.917721518996</c:v>
                </c:pt>
                <c:pt idx="3">
                  <c:v>43333.114427860688</c:v>
                </c:pt>
                <c:pt idx="4">
                  <c:v>24817.97093035376</c:v>
                </c:pt>
                <c:pt idx="5">
                  <c:v>181254.7232868757</c:v>
                </c:pt>
                <c:pt idx="6">
                  <c:v>-16972.842548076922</c:v>
                </c:pt>
                <c:pt idx="7">
                  <c:v>49770.43694690265</c:v>
                </c:pt>
                <c:pt idx="8">
                  <c:v>31770.877500000006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7D7A-4068-8401-358620086339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524649903"/>
        <c:axId val="1524656559"/>
      </c:barChart>
      <c:catAx>
        <c:axId val="15246499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BY"/>
          </a:p>
        </c:txPr>
        <c:crossAx val="1524656559"/>
        <c:crosses val="autoZero"/>
        <c:auto val="1"/>
        <c:lblAlgn val="ctr"/>
        <c:lblOffset val="100"/>
        <c:noMultiLvlLbl val="0"/>
      </c:catAx>
      <c:valAx>
        <c:axId val="15246565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BY"/>
          </a:p>
        </c:txPr>
        <c:crossAx val="15246499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ru-BY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6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spPr/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jpg>
</file>

<file path=ppt/media/image28.png>
</file>

<file path=ppt/media/image29.svg>
</file>

<file path=ppt/media/image3.png>
</file>

<file path=ppt/media/image4.jpe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27.10.2021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443819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27.10.2021</a:t>
            </a:fld>
            <a:endParaRPr lang="ru-B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803536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27.10.2021</a:t>
            </a:fld>
            <a:endParaRPr lang="ru-B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5620157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27.10.2021</a:t>
            </a:fld>
            <a:endParaRPr lang="ru-B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086724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27.10.2021</a:t>
            </a:fld>
            <a:endParaRPr lang="ru-B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754199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27.10.2021</a:t>
            </a:fld>
            <a:endParaRPr lang="ru-B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42509738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27.10.2021</a:t>
            </a:fld>
            <a:endParaRPr lang="ru-B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10470046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27.10.2021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2055463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EC46CA63-DD26-4952-B22D-CBE4D70D678E}" type="datetimeFigureOut">
              <a:rPr lang="ru-BY" smtClean="0"/>
              <a:t>27.10.2021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284743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27.10.2021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458742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27.10.2021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4219137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27.10.2021</a:t>
            </a:fld>
            <a:endParaRPr lang="ru-B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785795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27.10.2021</a:t>
            </a:fld>
            <a:endParaRPr lang="ru-B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103740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27.10.2021</a:t>
            </a:fld>
            <a:endParaRPr lang="ru-B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3912154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27.10.2021</a:t>
            </a:fld>
            <a:endParaRPr lang="ru-BY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07106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27.10.2021</a:t>
            </a:fld>
            <a:endParaRPr lang="ru-B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062302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6CA63-DD26-4952-B22D-CBE4D70D678E}" type="datetimeFigureOut">
              <a:rPr lang="ru-BY" smtClean="0"/>
              <a:t>27.10.2021</a:t>
            </a:fld>
            <a:endParaRPr lang="ru-B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B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686216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46CA63-DD26-4952-B22D-CBE4D70D678E}" type="datetimeFigureOut">
              <a:rPr lang="ru-BY" smtClean="0"/>
              <a:t>27.10.2021</a:t>
            </a:fld>
            <a:endParaRPr lang="ru-B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B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6A109E-09D7-451E-BC2B-9594D312DEC7}" type="slidenum">
              <a:rPr lang="ru-BY" smtClean="0"/>
              <a:t>‹#›</a:t>
            </a:fld>
            <a:endParaRPr lang="ru-BY"/>
          </a:p>
        </p:txBody>
      </p:sp>
    </p:spTree>
    <p:extLst>
      <p:ext uri="{BB962C8B-B14F-4D97-AF65-F5344CB8AC3E}">
        <p14:creationId xmlns:p14="http://schemas.microsoft.com/office/powerpoint/2010/main" val="25668911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8.xml"/><Relationship Id="rId6" Type="http://schemas.openxmlformats.org/officeDocument/2006/relationships/chart" Target="../charts/chart6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chart" Target="../charts/chart1.xml"/><Relationship Id="rId4" Type="http://schemas.openxmlformats.org/officeDocument/2006/relationships/image" Target="../media/image6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chart" Target="../charts/chart9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2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Изображение выглядит как внешний&#10;&#10;Автоматически созданное описание">
            <a:extLst>
              <a:ext uri="{FF2B5EF4-FFF2-40B4-BE49-F238E27FC236}">
                <a16:creationId xmlns:a16="http://schemas.microsoft.com/office/drawing/2014/main" id="{5DFE3E75-B1CD-4397-801A-45D0A9AED3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201" r="-2" b="-2"/>
          <a:stretch/>
        </p:blipFill>
        <p:spPr>
          <a:xfrm>
            <a:off x="4644526" y="10"/>
            <a:ext cx="7552945" cy="685799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5D611BD-13D6-4754-93F1-8ABAB81169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04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564798-5942-49A9-89E9-7BF6D0239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2D2EB2-B864-42A5-B7A3-FB6B65BB4B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2063262"/>
            <a:ext cx="3739278" cy="2661138"/>
          </a:xfrm>
        </p:spPr>
        <p:txBody>
          <a:bodyPr>
            <a:noAutofit/>
          </a:bodyPr>
          <a:lstStyle/>
          <a:p>
            <a:r>
              <a:rPr lang="ru-RU" sz="4000" i="1" dirty="0" err="1">
                <a:latin typeface="Bahnschrift SemiBold SemiConden" panose="020B0502040204020203" pitchFamily="34" charset="0"/>
              </a:rPr>
              <a:t>Когортный</a:t>
            </a:r>
            <a:r>
              <a:rPr lang="ru-RU" sz="4000" i="1" dirty="0">
                <a:latin typeface="Bahnschrift SemiBold SemiConden" panose="020B0502040204020203" pitchFamily="34" charset="0"/>
              </a:rPr>
              <a:t> анализ по клиентам пользователей </a:t>
            </a:r>
            <a:r>
              <a:rPr lang="en-GB" sz="4000" i="1" dirty="0" err="1">
                <a:latin typeface="Bahnschrift SemiBold SemiConden" panose="020B0502040204020203" pitchFamily="34" charset="0"/>
              </a:rPr>
              <a:t>Skycinema</a:t>
            </a:r>
            <a:endParaRPr lang="ru-BY" sz="4000" i="1" dirty="0">
              <a:latin typeface="Bahnschrift SemiBold SemiConden" panose="020B0502040204020203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6B6C275-B193-467D-B30E-7E67CFA3F0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3" y="5101298"/>
            <a:ext cx="3739277" cy="1375702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ru-RU" i="1" dirty="0">
                <a:solidFill>
                  <a:srgbClr val="FFFF00"/>
                </a:solidFill>
                <a:cs typeface="Vijaya" panose="02020604020202020204" pitchFamily="18" charset="0"/>
              </a:rPr>
              <a:t>Команда </a:t>
            </a:r>
            <a:r>
              <a:rPr lang="en-GB" sz="2700" i="1" dirty="0" err="1">
                <a:solidFill>
                  <a:srgbClr val="FFFF00"/>
                </a:solidFill>
                <a:latin typeface="Vijaya" panose="02020604020202020204" pitchFamily="18" charset="0"/>
                <a:cs typeface="Vijaya" panose="02020604020202020204" pitchFamily="18" charset="0"/>
              </a:rPr>
              <a:t>Skypro</a:t>
            </a:r>
            <a:r>
              <a:rPr lang="en-GB" sz="2700" i="1" dirty="0">
                <a:solidFill>
                  <a:srgbClr val="FFFF00"/>
                </a:solidFill>
                <a:latin typeface="Vijaya" panose="02020604020202020204" pitchFamily="18" charset="0"/>
                <a:cs typeface="Vijaya" panose="02020604020202020204" pitchFamily="18" charset="0"/>
              </a:rPr>
              <a:t> </a:t>
            </a:r>
            <a:r>
              <a:rPr lang="en-GB" i="1" dirty="0">
                <a:solidFill>
                  <a:srgbClr val="FFFF00"/>
                </a:solidFill>
                <a:latin typeface="Vijaya" panose="02020604020202020204" pitchFamily="18" charset="0"/>
                <a:cs typeface="Vijaya" panose="02020604020202020204" pitchFamily="18" charset="0"/>
              </a:rPr>
              <a:t>          </a:t>
            </a:r>
            <a:r>
              <a:rPr lang="ru-RU" i="1" dirty="0">
                <a:solidFill>
                  <a:srgbClr val="FFFF00"/>
                </a:solidFill>
                <a:cs typeface="Vijaya" panose="02020604020202020204" pitchFamily="18" charset="0"/>
              </a:rPr>
              <a:t>-А. Пищик</a:t>
            </a:r>
          </a:p>
          <a:p>
            <a:pPr algn="l"/>
            <a:r>
              <a:rPr lang="ru-RU" i="1" dirty="0">
                <a:solidFill>
                  <a:srgbClr val="FFFF00"/>
                </a:solidFill>
                <a:cs typeface="Vijaya" panose="02020604020202020204" pitchFamily="18" charset="0"/>
              </a:rPr>
              <a:t>                                -Д</a:t>
            </a:r>
            <a:r>
              <a:rPr lang="en-GB" i="1" dirty="0">
                <a:solidFill>
                  <a:srgbClr val="FFFF00"/>
                </a:solidFill>
                <a:latin typeface="Vijaya" panose="02020604020202020204" pitchFamily="18" charset="0"/>
                <a:cs typeface="Vijaya" panose="02020604020202020204" pitchFamily="18" charset="0"/>
              </a:rPr>
              <a:t>.</a:t>
            </a:r>
            <a:r>
              <a:rPr lang="ru-RU" i="1" dirty="0">
                <a:solidFill>
                  <a:srgbClr val="FFFF00"/>
                </a:solidFill>
                <a:cs typeface="Vijaya" panose="02020604020202020204" pitchFamily="18" charset="0"/>
              </a:rPr>
              <a:t>Захаров</a:t>
            </a:r>
          </a:p>
          <a:p>
            <a:r>
              <a:rPr lang="ru-RU" i="1" dirty="0">
                <a:solidFill>
                  <a:srgbClr val="FFFF00"/>
                </a:solidFill>
                <a:cs typeface="Vijaya" panose="02020604020202020204" pitchFamily="18" charset="0"/>
              </a:rPr>
              <a:t>-Г</a:t>
            </a:r>
            <a:r>
              <a:rPr lang="en-GB" i="1" dirty="0">
                <a:solidFill>
                  <a:srgbClr val="FFFF00"/>
                </a:solidFill>
                <a:latin typeface="Vijaya" panose="02020604020202020204" pitchFamily="18" charset="0"/>
                <a:cs typeface="Vijaya" panose="02020604020202020204" pitchFamily="18" charset="0"/>
              </a:rPr>
              <a:t>.</a:t>
            </a:r>
            <a:r>
              <a:rPr lang="ru-RU" i="1" dirty="0">
                <a:solidFill>
                  <a:srgbClr val="FFFF00"/>
                </a:solidFill>
                <a:cs typeface="Vijaya" panose="02020604020202020204" pitchFamily="18" charset="0"/>
              </a:rPr>
              <a:t> Соколов </a:t>
            </a:r>
          </a:p>
          <a:p>
            <a:r>
              <a:rPr lang="ru-RU" i="1" dirty="0">
                <a:solidFill>
                  <a:srgbClr val="FFFF00"/>
                </a:solidFill>
                <a:cs typeface="Vijaya" panose="02020604020202020204" pitchFamily="18" charset="0"/>
              </a:rPr>
              <a:t>-</a:t>
            </a:r>
            <a:r>
              <a:rPr lang="ru-RU" i="1" dirty="0" err="1">
                <a:solidFill>
                  <a:srgbClr val="FFFF00"/>
                </a:solidFill>
                <a:cs typeface="Vijaya" panose="02020604020202020204" pitchFamily="18" charset="0"/>
              </a:rPr>
              <a:t>Э.Фастахиева</a:t>
            </a:r>
            <a:endParaRPr lang="ru-RU" i="1" dirty="0">
              <a:solidFill>
                <a:srgbClr val="FFFF00"/>
              </a:solidFill>
              <a:cs typeface="Vijaya" panose="02020604020202020204" pitchFamily="18" charset="0"/>
            </a:endParaRPr>
          </a:p>
          <a:p>
            <a:endParaRPr lang="ru-BY" dirty="0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E78C54D6-9EC8-48CA-AC24-A51C69247246}"/>
              </a:ext>
            </a:extLst>
          </p:cNvPr>
          <p:cNvSpPr txBox="1">
            <a:spLocks/>
          </p:cNvSpPr>
          <p:nvPr/>
        </p:nvSpPr>
        <p:spPr>
          <a:xfrm>
            <a:off x="5324846" y="977411"/>
            <a:ext cx="5476503" cy="402863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i="1" dirty="0">
                <a:latin typeface="Bahnschrift SemiBold SemiConden" panose="020B0502040204020203" pitchFamily="34" charset="0"/>
              </a:rPr>
              <a:t>Так и будем заказывать аналитику на </a:t>
            </a:r>
            <a:r>
              <a:rPr lang="ru-RU" sz="4000" i="1" dirty="0" err="1">
                <a:latin typeface="Bahnschrift SemiBold SemiConden" panose="020B0502040204020203" pitchFamily="34" charset="0"/>
              </a:rPr>
              <a:t>аутсорсе</a:t>
            </a:r>
            <a:r>
              <a:rPr lang="ru-RU" sz="4000" i="1" dirty="0">
                <a:latin typeface="Bahnschrift SemiBold SemiConden" panose="020B0502040204020203" pitchFamily="34" charset="0"/>
              </a:rPr>
              <a:t> или все-таки наймем себе в штат???</a:t>
            </a:r>
            <a:endParaRPr lang="ru-BY" sz="4000" i="1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69310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DEC3BBAE-30CE-44CC-A8AB-446365BDED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02080" y="1999148"/>
            <a:ext cx="9113520" cy="4766714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590AE22C-A348-46D2-8A8A-75328DECB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420" y="630031"/>
            <a:ext cx="9613861" cy="1080938"/>
          </a:xfrm>
        </p:spPr>
        <p:txBody>
          <a:bodyPr>
            <a:noAutofit/>
          </a:bodyPr>
          <a:lstStyle/>
          <a:p>
            <a:pPr algn="ctr"/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4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Отношение платных первичных покупок среди всех первичных покупок по кварталам</a:t>
            </a:r>
            <a:endParaRPr lang="ru-BY" sz="40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9876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B050"/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5D871A-26EF-4DCC-87AE-78E105F0B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640079"/>
            <a:ext cx="10515600" cy="1325563"/>
          </a:xfrm>
        </p:spPr>
        <p:txBody>
          <a:bodyPr>
            <a:normAutofit/>
          </a:bodyPr>
          <a:lstStyle/>
          <a:p>
            <a:r>
              <a:rPr lang="ru-RU" sz="3200" i="1" dirty="0">
                <a:latin typeface="Bahnschrift SemiBold SemiConden" panose="020B0502040204020203" pitchFamily="34" charset="0"/>
              </a:rPr>
              <a:t>Сравнение процента первичных платных подписок среди </a:t>
            </a:r>
            <a:br>
              <a:rPr lang="ru-RU" sz="3200" i="1" dirty="0">
                <a:latin typeface="Bahnschrift SemiBold SemiConden" panose="020B0502040204020203" pitchFamily="34" charset="0"/>
              </a:rPr>
            </a:br>
            <a:r>
              <a:rPr lang="ru-RU" sz="3200" i="1" dirty="0">
                <a:latin typeface="Bahnschrift SemiBold SemiConden" panose="020B0502040204020203" pitchFamily="34" charset="0"/>
              </a:rPr>
              <a:t>всех подписок </a:t>
            </a:r>
            <a:r>
              <a:rPr lang="ru-RU" sz="3200" i="1" dirty="0">
                <a:solidFill>
                  <a:srgbClr val="FF0000"/>
                </a:solidFill>
                <a:latin typeface="Bahnschrift SemiBold SemiConden" panose="020B0502040204020203" pitchFamily="34" charset="0"/>
              </a:rPr>
              <a:t>МТС </a:t>
            </a:r>
            <a:r>
              <a:rPr lang="ru-RU" sz="3200" i="1" dirty="0">
                <a:latin typeface="Bahnschrift SemiBold SemiConden" panose="020B0502040204020203" pitchFamily="34" charset="0"/>
              </a:rPr>
              <a:t>с </a:t>
            </a:r>
            <a:r>
              <a:rPr lang="ru-RU" sz="3200" i="1" dirty="0" err="1">
                <a:latin typeface="Bahnschrift SemiBold SemiConden" panose="020B0502040204020203" pitchFamily="34" charset="0"/>
              </a:rPr>
              <a:t>АльфаБанк</a:t>
            </a:r>
            <a:r>
              <a:rPr lang="ru-RU" sz="3200" i="1" dirty="0">
                <a:latin typeface="Bahnschrift SemiBold SemiConden" panose="020B0502040204020203" pitchFamily="34" charset="0"/>
              </a:rPr>
              <a:t>, ВТБ, Мегафон</a:t>
            </a:r>
            <a:endParaRPr lang="ru-BY" sz="3200" i="1" dirty="0">
              <a:latin typeface="Bahnschrift SemiBold SemiConden" panose="020B0502040204020203" pitchFamily="34" charset="0"/>
            </a:endParaRP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B049F7E4-24C4-46E1-BDB1-ABF41C1D56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17415" y="2164080"/>
            <a:ext cx="8340985" cy="4362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402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B050"/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88E82F-27AA-4250-878D-A9D9855FE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64008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3200" i="1" dirty="0">
                <a:latin typeface="Bahnschrift SemiBold SemiConden" panose="020B0502040204020203" pitchFamily="34" charset="0"/>
              </a:rPr>
              <a:t>Сравнение процента первичных платных подписок среди </a:t>
            </a:r>
            <a:br>
              <a:rPr lang="ru-RU" sz="3200" i="1" dirty="0">
                <a:latin typeface="Bahnschrift SemiBold SemiConden" panose="020B0502040204020203" pitchFamily="34" charset="0"/>
              </a:rPr>
            </a:br>
            <a:r>
              <a:rPr lang="ru-RU" sz="3200" i="1" dirty="0">
                <a:latin typeface="Bahnschrift SemiBold SemiConden" panose="020B0502040204020203" pitchFamily="34" charset="0"/>
              </a:rPr>
              <a:t>всех подписок </a:t>
            </a:r>
            <a:r>
              <a:rPr lang="ru-RU" sz="3200" i="1" dirty="0">
                <a:solidFill>
                  <a:srgbClr val="FF0000"/>
                </a:solidFill>
                <a:latin typeface="Bahnschrift SemiBold SemiConden" panose="020B0502040204020203" pitchFamily="34" charset="0"/>
              </a:rPr>
              <a:t>МТС</a:t>
            </a:r>
            <a:r>
              <a:rPr lang="ru-RU" sz="3200" i="1" dirty="0">
                <a:latin typeface="Bahnschrift SemiBold SemiConden" panose="020B0502040204020203" pitchFamily="34" charset="0"/>
              </a:rPr>
              <a:t> с Тинькофф и </a:t>
            </a:r>
            <a:r>
              <a:rPr lang="ru-RU" sz="3200" i="1" dirty="0" err="1">
                <a:latin typeface="Bahnschrift SemiBold SemiConden" panose="020B0502040204020203" pitchFamily="34" charset="0"/>
              </a:rPr>
              <a:t>Хоум</a:t>
            </a:r>
            <a:r>
              <a:rPr lang="ru-RU" sz="3200" i="1" dirty="0">
                <a:latin typeface="Bahnschrift SemiBold SemiConden" panose="020B0502040204020203" pitchFamily="34" charset="0"/>
              </a:rPr>
              <a:t> Кредит</a:t>
            </a:r>
            <a:endParaRPr lang="ru-BY" sz="3200" i="1" dirty="0">
              <a:latin typeface="Bahnschrift SemiBold SemiConden" panose="020B0502040204020203" pitchFamily="34" charset="0"/>
            </a:endParaRP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5BAAED84-6519-453F-95F7-DDC3D77034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7640" y="2336800"/>
            <a:ext cx="8391760" cy="438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8929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B050"/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308196-C32C-4587-8D7D-E53AEC476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73218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3200" i="1" dirty="0">
                <a:latin typeface="Bahnschrift SemiBold SemiConden" panose="020B0502040204020203" pitchFamily="34" charset="0"/>
              </a:rPr>
              <a:t>Сравнение процента первичных платных подписок среди </a:t>
            </a:r>
            <a:br>
              <a:rPr lang="ru-RU" sz="3200" i="1" dirty="0">
                <a:latin typeface="Bahnschrift SemiBold SemiConden" panose="020B0502040204020203" pitchFamily="34" charset="0"/>
              </a:rPr>
            </a:br>
            <a:r>
              <a:rPr lang="ru-RU" sz="3200" i="1" dirty="0">
                <a:latin typeface="Bahnschrift SemiBold SemiConden" panose="020B0502040204020203" pitchFamily="34" charset="0"/>
              </a:rPr>
              <a:t>всех подписок </a:t>
            </a:r>
            <a:r>
              <a:rPr lang="ru-RU" sz="3200" i="1" dirty="0">
                <a:solidFill>
                  <a:srgbClr val="FF0000"/>
                </a:solidFill>
                <a:latin typeface="Bahnschrift SemiBold SemiConden" panose="020B0502040204020203" pitchFamily="34" charset="0"/>
              </a:rPr>
              <a:t>МТС</a:t>
            </a:r>
            <a:r>
              <a:rPr lang="ru-RU" sz="3200" i="1" dirty="0">
                <a:latin typeface="Bahnschrift SemiBold SemiConden" panose="020B0502040204020203" pitchFamily="34" charset="0"/>
              </a:rPr>
              <a:t> с Теле2 и Билайн </a:t>
            </a:r>
            <a:endParaRPr lang="ru-BY" sz="3200" i="1" dirty="0">
              <a:latin typeface="Bahnschrift SemiBold SemiConden" panose="020B0502040204020203" pitchFamily="34" charset="0"/>
            </a:endParaRP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CE70405A-E3E8-43B4-86AC-C593E80A70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8300" y="2057751"/>
            <a:ext cx="8915400" cy="4663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0784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3E8A9A-DA4B-4F12-9331-219EBE523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81776" y="0"/>
            <a:ext cx="91763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4DCE7A-0E46-404B-9E0D-E93DC7B2A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DD673B7-F6B7-43EE-936B-D09F3A337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81776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43137D-9482-4847-811E-1CA82BDCA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0849" y="643466"/>
            <a:ext cx="3846292" cy="5205943"/>
          </a:xfrm>
        </p:spPr>
        <p:txBody>
          <a:bodyPr anchor="b">
            <a:normAutofit fontScale="90000"/>
          </a:bodyPr>
          <a:lstStyle/>
          <a:p>
            <a:r>
              <a:rPr lang="ru-RU" sz="2000" i="1" dirty="0">
                <a:solidFill>
                  <a:schemeClr val="accent1"/>
                </a:solidFill>
              </a:rPr>
              <a:t>Проверить оплату в эти дни: каким образом была произведена, какой сотрудник ее проверил</a:t>
            </a:r>
            <a:r>
              <a:rPr lang="en-GB" sz="2000" i="1" dirty="0">
                <a:solidFill>
                  <a:schemeClr val="accent1"/>
                </a:solidFill>
              </a:rPr>
              <a:t>, </a:t>
            </a:r>
            <a:r>
              <a:rPr lang="ru-RU" sz="2000" i="1" dirty="0">
                <a:solidFill>
                  <a:schemeClr val="accent1"/>
                </a:solidFill>
              </a:rPr>
              <a:t>уточнить условия по клиенту у партнера.</a:t>
            </a:r>
            <a:br>
              <a:rPr lang="ru-RU" sz="2000" i="1" dirty="0">
                <a:solidFill>
                  <a:schemeClr val="accent1"/>
                </a:solidFill>
              </a:rPr>
            </a:br>
            <a:r>
              <a:rPr lang="ru-RU" sz="2000" i="1" dirty="0">
                <a:solidFill>
                  <a:schemeClr val="accent1"/>
                </a:solidFill>
              </a:rPr>
              <a:t>В случае ошибки - набрать клиенту, извиниться, объяснит про технический сбой предложить промо в качестве компенсации и вернуть разницу. Выяснить у сотрудника, который проверял платежи, как такое произошло? Что можно сделать, чтобы избежать такого в будущем.                          </a:t>
            </a:r>
            <a:r>
              <a:rPr lang="ru-RU" sz="4800" dirty="0">
                <a:solidFill>
                  <a:schemeClr val="accent1"/>
                </a:solidFill>
              </a:rPr>
              <a:t>.</a:t>
            </a:r>
            <a:endParaRPr lang="ru-BY" sz="4800" dirty="0">
              <a:solidFill>
                <a:schemeClr val="accent1"/>
              </a:solidFill>
            </a:endParaRP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B6D3EE6E-8A46-45AB-8724-0F7E3EF066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7901248"/>
              </p:ext>
            </p:extLst>
          </p:nvPr>
        </p:nvGraphicFramePr>
        <p:xfrm>
          <a:off x="393895" y="829993"/>
          <a:ext cx="5964702" cy="51210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36561">
                  <a:extLst>
                    <a:ext uri="{9D8B030D-6E8A-4147-A177-3AD203B41FA5}">
                      <a16:colId xmlns:a16="http://schemas.microsoft.com/office/drawing/2014/main" val="892779291"/>
                    </a:ext>
                  </a:extLst>
                </a:gridCol>
                <a:gridCol w="1270929">
                  <a:extLst>
                    <a:ext uri="{9D8B030D-6E8A-4147-A177-3AD203B41FA5}">
                      <a16:colId xmlns:a16="http://schemas.microsoft.com/office/drawing/2014/main" val="2653476026"/>
                    </a:ext>
                  </a:extLst>
                </a:gridCol>
                <a:gridCol w="1198718">
                  <a:extLst>
                    <a:ext uri="{9D8B030D-6E8A-4147-A177-3AD203B41FA5}">
                      <a16:colId xmlns:a16="http://schemas.microsoft.com/office/drawing/2014/main" val="2230006367"/>
                    </a:ext>
                  </a:extLst>
                </a:gridCol>
                <a:gridCol w="1025409">
                  <a:extLst>
                    <a:ext uri="{9D8B030D-6E8A-4147-A177-3AD203B41FA5}">
                      <a16:colId xmlns:a16="http://schemas.microsoft.com/office/drawing/2014/main" val="4042162100"/>
                    </a:ext>
                  </a:extLst>
                </a:gridCol>
                <a:gridCol w="1039851">
                  <a:extLst>
                    <a:ext uri="{9D8B030D-6E8A-4147-A177-3AD203B41FA5}">
                      <a16:colId xmlns:a16="http://schemas.microsoft.com/office/drawing/2014/main" val="939351635"/>
                    </a:ext>
                  </a:extLst>
                </a:gridCol>
                <a:gridCol w="693234">
                  <a:extLst>
                    <a:ext uri="{9D8B030D-6E8A-4147-A177-3AD203B41FA5}">
                      <a16:colId xmlns:a16="http://schemas.microsoft.com/office/drawing/2014/main" val="3875652897"/>
                    </a:ext>
                  </a:extLst>
                </a:gridCol>
              </a:tblGrid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1" i="1" u="none" strike="noStrike" dirty="0">
                          <a:effectLst/>
                        </a:rPr>
                        <a:t>Клиент</a:t>
                      </a:r>
                      <a:endParaRPr lang="ru-RU" sz="1400" b="1" i="1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1" i="1" u="none" strike="noStrike">
                          <a:effectLst/>
                        </a:rPr>
                        <a:t>Номер оплаты</a:t>
                      </a:r>
                      <a:endParaRPr lang="ru-RU" sz="1400" b="1" i="1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1" i="1" u="none" strike="noStrike">
                          <a:effectLst/>
                        </a:rPr>
                        <a:t>Дата-покупки</a:t>
                      </a:r>
                      <a:endParaRPr lang="ru-RU" sz="1400" b="1" i="1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1" i="1" u="none" strike="noStrike">
                          <a:effectLst/>
                        </a:rPr>
                        <a:t>Платеж</a:t>
                      </a:r>
                      <a:endParaRPr lang="ru-RU" sz="1400" b="1" i="1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1" i="1" u="none" strike="noStrike" dirty="0">
                          <a:effectLst/>
                        </a:rPr>
                        <a:t>Партнер</a:t>
                      </a:r>
                      <a:endParaRPr lang="ru-RU" sz="1400" b="1" i="1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1" i="1" u="none" strike="noStrike" dirty="0">
                          <a:effectLst/>
                        </a:rPr>
                        <a:t>Цена</a:t>
                      </a:r>
                      <a:endParaRPr lang="ru-RU" sz="1400" b="1" i="1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70166026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10218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50900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08.01.2021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45045875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10218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50900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07.02.2021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90020734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10218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50900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09.03.2021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43217600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10218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50900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08.04.2021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8623519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10325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50392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13.03.2020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01498173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10387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50810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29.12.2020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98882146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10974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50783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01.10.2020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21759506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11620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51111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20.07.2020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23162577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12366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60496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05.07.2020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723285524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13531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61034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12.08.2020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64514863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13589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61226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03.12.2020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82168052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13799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61835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17.07.2020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72733023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13890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61855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04.02.2021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399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МТС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21171051"/>
                  </a:ext>
                </a:extLst>
              </a:tr>
              <a:tr h="334628"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12372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60290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18.06.2020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>
                          <a:effectLst/>
                        </a:rPr>
                        <a:t>199</a:t>
                      </a:r>
                      <a:endParaRPr lang="ru-BY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1" u="none" strike="noStrike">
                          <a:effectLst/>
                        </a:rPr>
                        <a:t>Альфа Банк</a:t>
                      </a:r>
                      <a:endParaRPr lang="ru-RU" sz="14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BY" sz="1400" b="0" i="1" u="none" strike="noStrike" dirty="0">
                          <a:effectLst/>
                        </a:rPr>
                        <a:t>99</a:t>
                      </a:r>
                      <a:endParaRPr lang="ru-BY" sz="14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404993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249201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14A0C1-0E9C-4CF8-B02C-A479A140F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920" y="-350520"/>
            <a:ext cx="8773324" cy="2468880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2800" i="1" dirty="0" err="1">
                <a:solidFill>
                  <a:srgbClr val="FFFFFF"/>
                </a:solidFill>
                <a:latin typeface="Bahnschrift SemiBold SemiConden" panose="020B0502040204020203" pitchFamily="34" charset="0"/>
              </a:rPr>
              <a:t>Конверсия</a:t>
            </a:r>
            <a:r>
              <a:rPr lang="en-US" sz="2800" i="1" dirty="0">
                <a:solidFill>
                  <a:srgbClr val="FFFFFF"/>
                </a:solidFill>
                <a:latin typeface="Bahnschrift SemiBold SemiConden" panose="020B0502040204020203" pitchFamily="34" charset="0"/>
              </a:rPr>
              <a:t> из бесплатной первичной покупки в автопродление по партнёрам сотовой связи по кварталам</a:t>
            </a:r>
            <a:r>
              <a:rPr lang="ru-RU" sz="2800" i="1" dirty="0">
                <a:solidFill>
                  <a:srgbClr val="FFFFFF"/>
                </a:solidFill>
                <a:latin typeface="Bahnschrift SemiBold SemiConden" panose="020B0502040204020203" pitchFamily="34" charset="0"/>
              </a:rPr>
              <a:t> 2020</a:t>
            </a:r>
            <a:endParaRPr lang="en-US" sz="2800" i="1" dirty="0">
              <a:solidFill>
                <a:srgbClr val="FFFFFF"/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A9A87E90-720F-4F67-9EC5-FA8992037E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634" r="1" b="11110"/>
          <a:stretch/>
        </p:blipFill>
        <p:spPr>
          <a:xfrm>
            <a:off x="1709338" y="1786342"/>
            <a:ext cx="8773324" cy="5071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8610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20750">
              <a:srgbClr val="9A3761"/>
            </a:gs>
            <a:gs pos="0">
              <a:srgbClr val="7030A0"/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E0BA63-6A03-441D-BADD-9CE47FEE9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9071" y="3429000"/>
            <a:ext cx="9613858" cy="3592750"/>
          </a:xfrm>
        </p:spPr>
        <p:txBody>
          <a:bodyPr/>
          <a:lstStyle/>
          <a:p>
            <a:r>
              <a:rPr lang="ru-RU" dirty="0"/>
              <a:t>Что-то не так у Альфа-Банка и МТС?</a:t>
            </a:r>
            <a:endParaRPr lang="ru-BY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EE8E66C-B078-4F19-B07E-0365E46013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242" y="0"/>
            <a:ext cx="9613861" cy="483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5638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D28949-FA2D-48CE-9719-FE5F653F6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23863" y="685800"/>
            <a:ext cx="11210925" cy="858870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3000" b="1" i="1" kern="1200" dirty="0" err="1">
                <a:solidFill>
                  <a:srgbClr val="FFC000"/>
                </a:solidFill>
                <a:latin typeface="Bahnschrift SemiBold SemiConden" panose="020B0502040204020203" pitchFamily="34" charset="0"/>
              </a:rPr>
              <a:t>Конверсия</a:t>
            </a:r>
            <a:r>
              <a:rPr lang="en-US" sz="3000" b="1" i="1" kern="1200" dirty="0">
                <a:solidFill>
                  <a:srgbClr val="FFC000"/>
                </a:solidFill>
                <a:latin typeface="Bahnschrift SemiBold SemiConden" panose="020B0502040204020203" pitchFamily="34" charset="0"/>
              </a:rPr>
              <a:t> из бесплатной первичной покупки в автопродление по </a:t>
            </a:r>
            <a:br>
              <a:rPr lang="ru-RU" sz="3000" b="1" i="1" kern="1200" dirty="0">
                <a:solidFill>
                  <a:srgbClr val="FFC000"/>
                </a:solidFill>
                <a:latin typeface="Bahnschrift SemiBold SemiConden" panose="020B0502040204020203" pitchFamily="34" charset="0"/>
              </a:rPr>
            </a:br>
            <a:r>
              <a:rPr lang="en-US" sz="3000" b="1" i="1" kern="1200" dirty="0" err="1">
                <a:solidFill>
                  <a:srgbClr val="FFC000"/>
                </a:solidFill>
                <a:latin typeface="Bahnschrift SemiBold SemiConden" panose="020B0502040204020203" pitchFamily="34" charset="0"/>
              </a:rPr>
              <a:t>партнёру</a:t>
            </a:r>
            <a:r>
              <a:rPr lang="en-US" sz="3000" b="1" i="1" kern="1200" dirty="0">
                <a:solidFill>
                  <a:srgbClr val="FFC000"/>
                </a:solidFill>
                <a:latin typeface="Bahnschrift SemiBold SemiConden" panose="020B0502040204020203" pitchFamily="34" charset="0"/>
              </a:rPr>
              <a:t> МТС по </a:t>
            </a:r>
            <a:r>
              <a:rPr lang="en-US" sz="3000" b="1" i="1" kern="1200" dirty="0" err="1">
                <a:solidFill>
                  <a:srgbClr val="FFC000"/>
                </a:solidFill>
                <a:latin typeface="Bahnschrift SemiBold SemiConden" panose="020B0502040204020203" pitchFamily="34" charset="0"/>
              </a:rPr>
              <a:t>месяцам</a:t>
            </a:r>
            <a:r>
              <a:rPr lang="en-US" sz="3000" b="1" i="1" kern="1200" dirty="0">
                <a:solidFill>
                  <a:srgbClr val="FFC000"/>
                </a:solidFill>
                <a:latin typeface="Bahnschrift SemiBold SemiConden" panose="020B0502040204020203" pitchFamily="34" charset="0"/>
              </a:rPr>
              <a:t> в 2020 </a:t>
            </a:r>
            <a:r>
              <a:rPr lang="en-US" sz="3000" b="1" i="1" kern="1200" dirty="0" err="1">
                <a:solidFill>
                  <a:srgbClr val="FFC000"/>
                </a:solidFill>
                <a:latin typeface="Bahnschrift SemiBold SemiConden" panose="020B0502040204020203" pitchFamily="34" charset="0"/>
              </a:rPr>
              <a:t>году</a:t>
            </a:r>
            <a:endParaRPr lang="en-US" sz="3000" b="1" i="1" kern="1200" dirty="0">
              <a:solidFill>
                <a:srgbClr val="FFC000"/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24B2E7CD-5F9D-4D2A-A66E-8FEC7F46AF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732207"/>
            <a:ext cx="10905066" cy="4280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0853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40000"/>
                <a:lumOff val="60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BD778C6-D57B-45C6-8CA3-358001580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Усредненный </a:t>
            </a:r>
            <a:r>
              <a:rPr lang="en-GB" dirty="0"/>
              <a:t>LT</a:t>
            </a:r>
            <a:r>
              <a:rPr lang="ru-RU" dirty="0"/>
              <a:t> клиента для каждого партнера</a:t>
            </a:r>
            <a:r>
              <a:rPr lang="en-GB" dirty="0"/>
              <a:t> </a:t>
            </a:r>
            <a:endParaRPr lang="ru-BY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48F928D-FBB9-48E5-BE55-E96DDDD7B0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8967" y="2613258"/>
            <a:ext cx="3033549" cy="3797901"/>
          </a:xfrm>
        </p:spPr>
        <p:txBody>
          <a:bodyPr/>
          <a:lstStyle/>
          <a:p>
            <a:endParaRPr lang="ru-BY" dirty="0"/>
          </a:p>
        </p:txBody>
      </p:sp>
      <p:graphicFrame>
        <p:nvGraphicFramePr>
          <p:cNvPr id="11" name="Таблица 10">
            <a:extLst>
              <a:ext uri="{FF2B5EF4-FFF2-40B4-BE49-F238E27FC236}">
                <a16:creationId xmlns:a16="http://schemas.microsoft.com/office/drawing/2014/main" id="{E469D006-E4D5-48FE-884B-BDB63F3A96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1137018"/>
              </p:ext>
            </p:extLst>
          </p:nvPr>
        </p:nvGraphicFramePr>
        <p:xfrm>
          <a:off x="398967" y="2599191"/>
          <a:ext cx="3033550" cy="38835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35630">
                  <a:extLst>
                    <a:ext uri="{9D8B030D-6E8A-4147-A177-3AD203B41FA5}">
                      <a16:colId xmlns:a16="http://schemas.microsoft.com/office/drawing/2014/main" val="251011051"/>
                    </a:ext>
                  </a:extLst>
                </a:gridCol>
                <a:gridCol w="798960">
                  <a:extLst>
                    <a:ext uri="{9D8B030D-6E8A-4147-A177-3AD203B41FA5}">
                      <a16:colId xmlns:a16="http://schemas.microsoft.com/office/drawing/2014/main" val="3973123638"/>
                    </a:ext>
                  </a:extLst>
                </a:gridCol>
                <a:gridCol w="798960">
                  <a:extLst>
                    <a:ext uri="{9D8B030D-6E8A-4147-A177-3AD203B41FA5}">
                      <a16:colId xmlns:a16="http://schemas.microsoft.com/office/drawing/2014/main" val="1528830762"/>
                    </a:ext>
                  </a:extLst>
                </a:gridCol>
              </a:tblGrid>
              <a:tr h="642333"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b="1" i="1" u="sng" strike="noStrike" dirty="0">
                          <a:effectLst/>
                        </a:rPr>
                        <a:t>Партнеры </a:t>
                      </a:r>
                      <a:endParaRPr lang="ru-RU" sz="1800" b="1" i="1" u="sng" strike="noStrike" dirty="0">
                        <a:solidFill>
                          <a:srgbClr val="000000"/>
                        </a:solidFill>
                        <a:effectLst/>
                        <a:latin typeface="Algerian" panose="04020705040A02060702" pitchFamily="82" charset="0"/>
                      </a:endParaRP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ru-RU" sz="1800" b="1" i="1" u="sng" strike="noStrike" dirty="0">
                          <a:effectLst/>
                        </a:rPr>
                        <a:t>Кол-во периодов</a:t>
                      </a:r>
                      <a:endParaRPr lang="ru-RU" sz="1800" b="1" i="1" u="sng" strike="noStrike" dirty="0">
                        <a:solidFill>
                          <a:srgbClr val="000000"/>
                        </a:solidFill>
                        <a:effectLst/>
                        <a:latin typeface="Algerian" panose="04020705040A02060702" pitchFamily="82" charset="0"/>
                      </a:endParaRPr>
                    </a:p>
                  </a:txBody>
                  <a:tcPr marL="9525" marR="9525" marT="9525" marB="0" anchor="b">
                    <a:lnB w="12700" cmpd="sng">
                      <a:noFill/>
                    </a:lnB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endParaRPr lang="ru-BY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8661548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Альфа Банк</a:t>
                      </a:r>
                    </a:p>
                  </a:txBody>
                  <a:tcPr marL="9525" marR="9525" marT="9525" marB="0" anchor="b">
                    <a:lnR w="12700" cmpd="sng">
                      <a:noFill/>
                    </a:ln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1,147887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BY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563536576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Билайн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1,271382</a:t>
                      </a:r>
                    </a:p>
                  </a:txBody>
                  <a:tcPr marL="9525" marR="9525" marT="9525" marB="0" anchor="b">
                    <a:lnT w="12700" cmpd="sng">
                      <a:noFill/>
                    </a:lnT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BY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643530085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ВТБ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1,360759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BY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354989415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Мегафон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1,263682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BY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311645142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МТС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1,173469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BY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892818212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Органическая покупка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1,34277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ru-BY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862716629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Теле2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1,319712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BY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49413928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Тинькофф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1,84292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BY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477360454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Хоум</a:t>
                      </a:r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Кредит</a:t>
                      </a: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BY" sz="14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1,405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ru-BY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191523647"/>
                  </a:ext>
                </a:extLst>
              </a:tr>
            </a:tbl>
          </a:graphicData>
        </a:graphic>
      </p:graphicFrame>
      <p:graphicFrame>
        <p:nvGraphicFramePr>
          <p:cNvPr id="8" name="Объект 7">
            <a:extLst>
              <a:ext uri="{FF2B5EF4-FFF2-40B4-BE49-F238E27FC236}">
                <a16:creationId xmlns:a16="http://schemas.microsoft.com/office/drawing/2014/main" id="{AA20278D-32BF-4A77-8E73-6251A13C7F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5969410"/>
              </p:ext>
            </p:extLst>
          </p:nvPr>
        </p:nvGraphicFramePr>
        <p:xfrm>
          <a:off x="3699804" y="1997612"/>
          <a:ext cx="7090116" cy="47267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134022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40000"/>
                <a:lumOff val="60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7BD778C6-D57B-45C6-8CA3-358001580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Усредненный </a:t>
            </a:r>
            <a:r>
              <a:rPr lang="en-GB" dirty="0"/>
              <a:t>LT</a:t>
            </a:r>
            <a:r>
              <a:rPr lang="ru-RU" dirty="0"/>
              <a:t> клиента</a:t>
            </a:r>
            <a:r>
              <a:rPr lang="en-GB" dirty="0"/>
              <a:t> </a:t>
            </a:r>
            <a:r>
              <a:rPr lang="ru-RU" dirty="0"/>
              <a:t>в целом, для банков-партнеров и операторов - партнеров</a:t>
            </a:r>
            <a:r>
              <a:rPr lang="en-GB" dirty="0"/>
              <a:t> </a:t>
            </a:r>
            <a:endParaRPr lang="ru-BY" dirty="0"/>
          </a:p>
        </p:txBody>
      </p:sp>
      <p:graphicFrame>
        <p:nvGraphicFramePr>
          <p:cNvPr id="9" name="Объект 8">
            <a:extLst>
              <a:ext uri="{FF2B5EF4-FFF2-40B4-BE49-F238E27FC236}">
                <a16:creationId xmlns:a16="http://schemas.microsoft.com/office/drawing/2014/main" id="{26559867-2ED2-4294-84AD-0682A2417CE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713871" y="1997612"/>
          <a:ext cx="8478129" cy="48603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Текст 4">
            <a:extLst>
              <a:ext uri="{FF2B5EF4-FFF2-40B4-BE49-F238E27FC236}">
                <a16:creationId xmlns:a16="http://schemas.microsoft.com/office/drawing/2014/main" id="{F48F928D-FBB9-48E5-BE55-E96DDDD7B0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8967" y="2613258"/>
            <a:ext cx="3033549" cy="3797901"/>
          </a:xfrm>
        </p:spPr>
        <p:txBody>
          <a:bodyPr/>
          <a:lstStyle/>
          <a:p>
            <a:endParaRPr lang="ru-BY" dirty="0"/>
          </a:p>
        </p:txBody>
      </p:sp>
      <p:graphicFrame>
        <p:nvGraphicFramePr>
          <p:cNvPr id="11" name="Таблица 10">
            <a:extLst>
              <a:ext uri="{FF2B5EF4-FFF2-40B4-BE49-F238E27FC236}">
                <a16:creationId xmlns:a16="http://schemas.microsoft.com/office/drawing/2014/main" id="{E469D006-E4D5-48FE-884B-BDB63F3A96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660415"/>
              </p:ext>
            </p:extLst>
          </p:nvPr>
        </p:nvGraphicFramePr>
        <p:xfrm>
          <a:off x="398967" y="2599191"/>
          <a:ext cx="3033550" cy="40664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35630">
                  <a:extLst>
                    <a:ext uri="{9D8B030D-6E8A-4147-A177-3AD203B41FA5}">
                      <a16:colId xmlns:a16="http://schemas.microsoft.com/office/drawing/2014/main" val="251011051"/>
                    </a:ext>
                  </a:extLst>
                </a:gridCol>
                <a:gridCol w="798960">
                  <a:extLst>
                    <a:ext uri="{9D8B030D-6E8A-4147-A177-3AD203B41FA5}">
                      <a16:colId xmlns:a16="http://schemas.microsoft.com/office/drawing/2014/main" val="3973123638"/>
                    </a:ext>
                  </a:extLst>
                </a:gridCol>
                <a:gridCol w="798960">
                  <a:extLst>
                    <a:ext uri="{9D8B030D-6E8A-4147-A177-3AD203B41FA5}">
                      <a16:colId xmlns:a16="http://schemas.microsoft.com/office/drawing/2014/main" val="1528830762"/>
                    </a:ext>
                  </a:extLst>
                </a:gridCol>
              </a:tblGrid>
              <a:tr h="642333"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b="1" i="1" u="sng" strike="noStrike" dirty="0">
                          <a:effectLst/>
                        </a:rPr>
                        <a:t>Партнеры </a:t>
                      </a:r>
                      <a:endParaRPr lang="ru-RU" sz="1800" b="1" i="1" u="sng" strike="noStrike" dirty="0">
                        <a:solidFill>
                          <a:srgbClr val="000000"/>
                        </a:solidFill>
                        <a:effectLst/>
                        <a:latin typeface="Algerian" panose="04020705040A02060702" pitchFamily="82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ru-RU" sz="1800" b="1" i="1" u="sng" strike="noStrike" dirty="0">
                          <a:effectLst/>
                        </a:rPr>
                        <a:t>Кол-во периодов</a:t>
                      </a:r>
                      <a:endParaRPr lang="ru-RU" sz="1800" b="1" i="1" u="sng" strike="noStrike" dirty="0">
                        <a:solidFill>
                          <a:srgbClr val="000000"/>
                        </a:solidFill>
                        <a:effectLst/>
                        <a:latin typeface="Algerian" panose="04020705040A02060702" pitchFamily="82" charset="0"/>
                      </a:endParaRPr>
                    </a:p>
                  </a:txBody>
                  <a:tcPr marL="9525" marR="9525" marT="9525" marB="0" anchor="b">
                    <a:lnB w="12700" cmpd="sng">
                      <a:noFill/>
                    </a:lnB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endParaRPr lang="ru-BY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8661548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endParaRPr lang="ru-RU" sz="14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mpd="sng">
                      <a:noFill/>
                    </a:lnR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BY" sz="14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BY" sz="14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blipFill>
                      <a:blip r:embed="rId3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563536576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Банки</a:t>
                      </a: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BY" sz="20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12700" cmpd="sng">
                      <a:noFill/>
                    </a:lnT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20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1,25</a:t>
                      </a:r>
                      <a:endParaRPr lang="ru-BY" sz="20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643530085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endParaRPr lang="ru-RU" sz="14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ru-BY" sz="14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BY" sz="14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354989415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В целом</a:t>
                      </a: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BY" sz="2000" b="1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20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1,35</a:t>
                      </a:r>
                      <a:endParaRPr lang="ru-BY" sz="20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311645142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Операторы</a:t>
                      </a: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BY" sz="2000" b="1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BY" sz="20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892818212"/>
                  </a:ext>
                </a:extLst>
              </a:tr>
              <a:tr h="350619">
                <a:tc gridSpan="2">
                  <a:txBody>
                    <a:bodyPr/>
                    <a:lstStyle/>
                    <a:p>
                      <a:pPr algn="l" fontAlgn="b"/>
                      <a:r>
                        <a:rPr lang="ru-RU" sz="20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сотовой</a:t>
                      </a: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endParaRPr lang="ru-BY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20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1,25</a:t>
                      </a:r>
                      <a:endParaRPr lang="ru-BY" sz="20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862716629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r>
                        <a:rPr lang="ru-RU" sz="20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связи</a:t>
                      </a: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BY" sz="20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BY" sz="20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49413928"/>
                  </a:ext>
                </a:extLst>
              </a:tr>
              <a:tr h="350619">
                <a:tc>
                  <a:txBody>
                    <a:bodyPr/>
                    <a:lstStyle/>
                    <a:p>
                      <a:pPr algn="l" fontAlgn="b"/>
                      <a:endParaRPr lang="ru-RU" sz="20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BY" sz="20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BY" sz="20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477360454"/>
                  </a:ext>
                </a:extLst>
              </a:tr>
              <a:tr h="350619">
                <a:tc gridSpan="2">
                  <a:txBody>
                    <a:bodyPr/>
                    <a:lstStyle/>
                    <a:p>
                      <a:pPr algn="l" fontAlgn="b"/>
                      <a:endParaRPr lang="ru-RU" sz="14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 hMerge="1">
                  <a:txBody>
                    <a:bodyPr/>
                    <a:lstStyle/>
                    <a:p>
                      <a:endParaRPr lang="ru-BY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ru-BY" sz="14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blipFill>
                      <a:blip r:embed="rId3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191523647"/>
                  </a:ext>
                </a:extLst>
              </a:tr>
            </a:tbl>
          </a:graphicData>
        </a:graphic>
      </p:graphicFrame>
      <p:graphicFrame>
        <p:nvGraphicFramePr>
          <p:cNvPr id="6" name="Диаграмма 5">
            <a:extLst>
              <a:ext uri="{FF2B5EF4-FFF2-40B4-BE49-F238E27FC236}">
                <a16:creationId xmlns:a16="http://schemas.microsoft.com/office/drawing/2014/main" id="{688453EA-9DC6-4A5D-9FDF-0555AA6BEF9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4538389"/>
              </p:ext>
            </p:extLst>
          </p:nvPr>
        </p:nvGraphicFramePr>
        <p:xfrm>
          <a:off x="3713870" y="1997612"/>
          <a:ext cx="8478130" cy="48603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Диаграмма 7">
            <a:extLst>
              <a:ext uri="{FF2B5EF4-FFF2-40B4-BE49-F238E27FC236}">
                <a16:creationId xmlns:a16="http://schemas.microsoft.com/office/drawing/2014/main" id="{D9092783-A3FB-464C-9C66-FA015021FF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609810"/>
              </p:ext>
            </p:extLst>
          </p:nvPr>
        </p:nvGraphicFramePr>
        <p:xfrm>
          <a:off x="3713869" y="2475914"/>
          <a:ext cx="8478130" cy="43820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0" name="Диаграмма 9">
            <a:extLst>
              <a:ext uri="{FF2B5EF4-FFF2-40B4-BE49-F238E27FC236}">
                <a16:creationId xmlns:a16="http://schemas.microsoft.com/office/drawing/2014/main" id="{68501D62-F26A-4763-B97F-02CF0B5EDFE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6397831"/>
              </p:ext>
            </p:extLst>
          </p:nvPr>
        </p:nvGraphicFramePr>
        <p:xfrm>
          <a:off x="3713868" y="1997611"/>
          <a:ext cx="8478132" cy="48603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477350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00"/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5C46BB-8FE0-4DE3-9502-EC3391C46B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55809"/>
            <a:ext cx="9144000" cy="396948"/>
          </a:xfrm>
        </p:spPr>
        <p:txBody>
          <a:bodyPr>
            <a:noAutofit/>
          </a:bodyPr>
          <a:lstStyle/>
          <a:p>
            <a:pPr algn="ctr"/>
            <a:r>
              <a:rPr lang="ru-RU" sz="280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Какой процент первичных покупок бесплатный? Постройте распределение процента бесплатных первичных покупок по месяцам</a:t>
            </a:r>
            <a:r>
              <a:rPr lang="ru-RU" sz="2800" i="1" dirty="0"/>
              <a:t> </a:t>
            </a:r>
            <a:endParaRPr lang="ru-BY" sz="2800" i="1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048CB92-A6D8-4F5D-833F-5D786D0760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659988"/>
            <a:ext cx="9144000" cy="4040554"/>
          </a:xfrm>
        </p:spPr>
        <p:txBody>
          <a:bodyPr/>
          <a:lstStyle/>
          <a:p>
            <a:endParaRPr lang="ru-BY" dirty="0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EBD4C12E-AA46-4F98-9609-FF025E8116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8885980"/>
              </p:ext>
            </p:extLst>
          </p:nvPr>
        </p:nvGraphicFramePr>
        <p:xfrm>
          <a:off x="5481638" y="3232150"/>
          <a:ext cx="1228725" cy="39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Worksheet" r:id="rId3" imgW="1228873" imgH="390647" progId="Excel.Sheet.12">
                  <p:embed/>
                </p:oleObj>
              </mc:Choice>
              <mc:Fallback>
                <p:oleObj name="Worksheet" r:id="rId3" imgW="1228873" imgH="39064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81638" y="3232150"/>
                        <a:ext cx="1228725" cy="39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Диаграмма 5">
            <a:extLst>
              <a:ext uri="{FF2B5EF4-FFF2-40B4-BE49-F238E27FC236}">
                <a16:creationId xmlns:a16="http://schemas.microsoft.com/office/drawing/2014/main" id="{AB823FEC-B754-43C0-B35F-8F22438FBF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2508925"/>
              </p:ext>
            </p:extLst>
          </p:nvPr>
        </p:nvGraphicFramePr>
        <p:xfrm>
          <a:off x="1524000" y="1659988"/>
          <a:ext cx="9144000" cy="40405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8876627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279FFB69-981A-4108-8863-BDCFC8BC4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971" y="600827"/>
            <a:ext cx="9613859" cy="1080940"/>
          </a:xfrm>
        </p:spPr>
        <p:txBody>
          <a:bodyPr/>
          <a:lstStyle/>
          <a:p>
            <a:r>
              <a:rPr lang="ru-RU" dirty="0"/>
              <a:t>А что с деньгами?</a:t>
            </a:r>
            <a:endParaRPr lang="ru-BY" dirty="0"/>
          </a:p>
        </p:txBody>
      </p:sp>
      <p:graphicFrame>
        <p:nvGraphicFramePr>
          <p:cNvPr id="8" name="Объект 7">
            <a:extLst>
              <a:ext uri="{FF2B5EF4-FFF2-40B4-BE49-F238E27FC236}">
                <a16:creationId xmlns:a16="http://schemas.microsoft.com/office/drawing/2014/main" id="{B399D635-1F3B-4D1A-A072-037A74725F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647823"/>
              </p:ext>
            </p:extLst>
          </p:nvPr>
        </p:nvGraphicFramePr>
        <p:xfrm>
          <a:off x="192258" y="2254421"/>
          <a:ext cx="5903742" cy="41020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Диаграмма 11">
            <a:extLst>
              <a:ext uri="{FF2B5EF4-FFF2-40B4-BE49-F238E27FC236}">
                <a16:creationId xmlns:a16="http://schemas.microsoft.com/office/drawing/2014/main" id="{D0762965-BA19-412C-8695-0E05C48B505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75663070"/>
              </p:ext>
            </p:extLst>
          </p:nvPr>
        </p:nvGraphicFramePr>
        <p:xfrm>
          <a:off x="6096000" y="2254421"/>
          <a:ext cx="5763065" cy="41020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174115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accent5">
                <a:lumMod val="40000"/>
                <a:lumOff val="60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10">
            <a:extLst>
              <a:ext uri="{FF2B5EF4-FFF2-40B4-BE49-F238E27FC236}">
                <a16:creationId xmlns:a16="http://schemas.microsoft.com/office/drawing/2014/main" id="{5321D838-2C7E-4177-9DD3-DAC78324A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6" name="Picture 12">
            <a:extLst>
              <a:ext uri="{FF2B5EF4-FFF2-40B4-BE49-F238E27FC236}">
                <a16:creationId xmlns:a16="http://schemas.microsoft.com/office/drawing/2014/main" id="{0146E45C-1450-4186-B501-74F221F89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47" name="Picture 14">
            <a:extLst>
              <a:ext uri="{FF2B5EF4-FFF2-40B4-BE49-F238E27FC236}">
                <a16:creationId xmlns:a16="http://schemas.microsoft.com/office/drawing/2014/main" id="{EEDDA48B-BC04-4915-ADA3-A1A9522EB0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48" name="Rectangle 16">
            <a:extLst>
              <a:ext uri="{FF2B5EF4-FFF2-40B4-BE49-F238E27FC236}">
                <a16:creationId xmlns:a16="http://schemas.microsoft.com/office/drawing/2014/main" id="{78C9D07A-5A22-4E55-B18A-47CF07E50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9" name="Rectangle 18">
            <a:extLst>
              <a:ext uri="{FF2B5EF4-FFF2-40B4-BE49-F238E27FC236}">
                <a16:creationId xmlns:a16="http://schemas.microsoft.com/office/drawing/2014/main" id="{3D71E629-0739-4A59-972B-A9E9A4500E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50" name="Rectangle 20">
            <a:extLst>
              <a:ext uri="{FF2B5EF4-FFF2-40B4-BE49-F238E27FC236}">
                <a16:creationId xmlns:a16="http://schemas.microsoft.com/office/drawing/2014/main" id="{068A8980-5323-4E32-9817-A14D0B91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Picture 22">
            <a:extLst>
              <a:ext uri="{FF2B5EF4-FFF2-40B4-BE49-F238E27FC236}">
                <a16:creationId xmlns:a16="http://schemas.microsoft.com/office/drawing/2014/main" id="{C1A37955-21EA-4810-9AED-24CF25E260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6" y="0"/>
            <a:ext cx="12192000" cy="6858000"/>
          </a:xfrm>
          <a:prstGeom prst="rect">
            <a:avLst/>
          </a:prstGeom>
        </p:spPr>
      </p:pic>
      <p:sp>
        <p:nvSpPr>
          <p:cNvPr id="52" name="Rectangle 24">
            <a:extLst>
              <a:ext uri="{FF2B5EF4-FFF2-40B4-BE49-F238E27FC236}">
                <a16:creationId xmlns:a16="http://schemas.microsoft.com/office/drawing/2014/main" id="{8B79A499-6023-4495-8687-96680A5E95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557357"/>
            <a:ext cx="8978671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AF50511D-100D-4469-AFE5-2B40A0FFC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908" y="4710483"/>
            <a:ext cx="8133478" cy="940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GB" sz="4800" dirty="0"/>
              <a:t>NET PROFIT </a:t>
            </a:r>
            <a:r>
              <a:rPr lang="ru-RU" sz="4800" dirty="0"/>
              <a:t>по партнерам</a:t>
            </a:r>
            <a:endParaRPr lang="en-US" sz="4800" dirty="0"/>
          </a:p>
        </p:txBody>
      </p:sp>
      <p:sp>
        <p:nvSpPr>
          <p:cNvPr id="53" name="Rectangle 26">
            <a:extLst>
              <a:ext uri="{FF2B5EF4-FFF2-40B4-BE49-F238E27FC236}">
                <a16:creationId xmlns:a16="http://schemas.microsoft.com/office/drawing/2014/main" id="{BAA1CC66-52B7-4B1A-83B9-4473DABF8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22301" y="4557357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27A1B02-0BC3-4123-A27E-111F26354A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6" y="6210130"/>
            <a:ext cx="8968085" cy="275942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46EBDA5-97CE-4375-BC99-C7365D1CC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22301" y="6210130"/>
            <a:ext cx="3080285" cy="275942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Диаграмма 5">
            <a:extLst>
              <a:ext uri="{FF2B5EF4-FFF2-40B4-BE49-F238E27FC236}">
                <a16:creationId xmlns:a16="http://schemas.microsoft.com/office/drawing/2014/main" id="{8026F3AC-61C0-4FDA-8035-8AC79D83AE0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3442784"/>
              </p:ext>
            </p:extLst>
          </p:nvPr>
        </p:nvGraphicFramePr>
        <p:xfrm>
          <a:off x="634277" y="640078"/>
          <a:ext cx="10917644" cy="36091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33517426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FECAD23-900F-4F1B-A441-6A68749F8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7943801-CAEC-4F98-9332-2A4D91284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A233090-6C39-4F59-8A0F-86F011A7E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992" y="0"/>
            <a:ext cx="4636008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84DCAA0-4BF1-4FB9-97BA-D6BA63041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7876030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A39FBC-E16A-4150-85E1-6A227ACF4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7087552" cy="1080938"/>
          </a:xfrm>
        </p:spPr>
        <p:txBody>
          <a:bodyPr>
            <a:normAutofit/>
          </a:bodyPr>
          <a:lstStyle/>
          <a:p>
            <a:r>
              <a:rPr lang="ru-RU" dirty="0"/>
              <a:t>Спасибо за внимание.</a:t>
            </a:r>
            <a:endParaRPr lang="ru-BY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BC2FEA5-B399-458A-8393-E06CE40DB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7967048" cy="321164"/>
          </a:xfrm>
          <a:prstGeom prst="rect">
            <a:avLst/>
          </a:prstGeom>
        </p:spPr>
      </p:pic>
      <p:pic>
        <p:nvPicPr>
          <p:cNvPr id="5" name="Объект 4">
            <a:extLst>
              <a:ext uri="{FF2B5EF4-FFF2-40B4-BE49-F238E27FC236}">
                <a16:creationId xmlns:a16="http://schemas.microsoft.com/office/drawing/2014/main" id="{DE674EFD-E415-472F-9A39-A1A4A4CA96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3119" y="2336800"/>
            <a:ext cx="3598863" cy="3598863"/>
          </a:xfrm>
        </p:spPr>
      </p:pic>
      <p:pic>
        <p:nvPicPr>
          <p:cNvPr id="7" name="Graphic 6" descr="Smiling Face with No Fill">
            <a:extLst>
              <a:ext uri="{FF2B5EF4-FFF2-40B4-BE49-F238E27FC236}">
                <a16:creationId xmlns:a16="http://schemas.microsoft.com/office/drawing/2014/main" id="{01F0EC33-E907-4877-8354-42EF2564F0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187091" y="1749761"/>
            <a:ext cx="3358478" cy="3358478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71296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065F9275-6E02-4B09-978F-3738B863ED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7640" y="2336800"/>
            <a:ext cx="6880696" cy="3598863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AC52F55-1E6A-40F6-A66A-B32000724B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8759" y="1513742"/>
            <a:ext cx="10271759" cy="5372516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E58928DB-D54F-4DC1-97DB-39A9E8240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30555"/>
            <a:ext cx="9613900" cy="1081088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 </a:t>
            </a:r>
            <a:r>
              <a:rPr lang="ru-RU" i="1" dirty="0">
                <a:latin typeface="Bahnschrift SemiBold SemiConden" panose="020B0502040204020203" pitchFamily="34" charset="0"/>
              </a:rPr>
              <a:t>Отношение платных первичных покупок среди всех первичных покупок по кварталам</a:t>
            </a:r>
            <a:endParaRPr lang="ru-BY" i="1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218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54E9E6CA-60DB-43D6-AF1D-6AEB9A5B7A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1120" y="1967264"/>
            <a:ext cx="9117538" cy="4768816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72E18B23-FD55-4735-AC42-C7B08AD5F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420" y="630031"/>
            <a:ext cx="9613861" cy="1080938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 </a:t>
            </a:r>
            <a:r>
              <a:rPr lang="ru-RU" i="1" dirty="0">
                <a:latin typeface="Bahnschrift SemiBold SemiConden" panose="020B0502040204020203" pitchFamily="34" charset="0"/>
              </a:rPr>
              <a:t>Отношение платных первичных покупок среди всех первичных покупок по кварталам</a:t>
            </a:r>
            <a:endParaRPr lang="ru-BY" i="1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8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38AA715B-F7AE-446F-B8D7-FB147E4FDB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6903" y="1996440"/>
            <a:ext cx="9133937" cy="4777393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EAD1FAA9-13D8-4A55-B062-645D6C72D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420" y="630031"/>
            <a:ext cx="9613861" cy="1080938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 </a:t>
            </a:r>
            <a:r>
              <a:rPr lang="ru-RU" i="1" dirty="0">
                <a:latin typeface="Bahnschrift SemiBold SemiConden" panose="020B0502040204020203" pitchFamily="34" charset="0"/>
              </a:rPr>
              <a:t>Отношение платных первичных покупок среди всех первичных покупок по кварталам</a:t>
            </a:r>
            <a:endParaRPr lang="ru-BY" i="1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1516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F572F4B0-75EF-468C-8C1C-A7E4EFE4C6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2600" y="1652876"/>
            <a:ext cx="9951720" cy="5205124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AB2B45B0-7BE4-4AAF-AA77-D7963B911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420" y="630031"/>
            <a:ext cx="9613861" cy="1080938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 </a:t>
            </a:r>
            <a:r>
              <a:rPr lang="ru-RU" i="1" dirty="0">
                <a:latin typeface="Bahnschrift SemiBold SemiConden" panose="020B0502040204020203" pitchFamily="34" charset="0"/>
              </a:rPr>
              <a:t>Отношение платных первичных покупок среди всех первичных покупок по кварталам</a:t>
            </a:r>
            <a:endParaRPr lang="ru-BY" i="1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490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ACA40DA8-D5D7-412D-9721-465F82B2DD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9735" y="2008382"/>
            <a:ext cx="9217785" cy="4821249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62F7FF13-72FB-40E7-ADDB-230CBBE99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420" y="630031"/>
            <a:ext cx="9613861" cy="1080938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 </a:t>
            </a:r>
            <a:r>
              <a:rPr lang="ru-RU" i="1" dirty="0">
                <a:latin typeface="Bahnschrift SemiBold SemiConden" panose="020B0502040204020203" pitchFamily="34" charset="0"/>
              </a:rPr>
              <a:t>Отношение платных первичных покупок среди всех первичных покупок по кварталам</a:t>
            </a:r>
            <a:endParaRPr lang="ru-BY" i="1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2915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F0E86265-1E3F-4B1F-8EE1-D59BEF7136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8053" y="1976120"/>
            <a:ext cx="9333707" cy="4881880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774606AD-B77C-4FAD-BF7F-1D418E381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188" y="609283"/>
            <a:ext cx="10515600" cy="1366837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 </a:t>
            </a:r>
            <a:r>
              <a:rPr lang="ru-RU" i="1" dirty="0">
                <a:latin typeface="Bahnschrift SemiBold SemiConden" panose="020B0502040204020203" pitchFamily="34" charset="0"/>
              </a:rPr>
              <a:t>Отношение платных первичных покупок среди всех первичных покупок по кварталам</a:t>
            </a:r>
            <a:endParaRPr lang="ru-BY" i="1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0928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CC17F8-8E95-4F35-B2CE-9CDC760F7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420" y="630031"/>
            <a:ext cx="9613861" cy="1080938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 </a:t>
            </a:r>
            <a:r>
              <a:rPr lang="ru-RU" i="1" dirty="0">
                <a:latin typeface="Bahnschrift SemiBold SemiConden" panose="020B0502040204020203" pitchFamily="34" charset="0"/>
              </a:rPr>
              <a:t>Отношение платных первичных покупок среди всех первичных покупок по кварталам</a:t>
            </a:r>
            <a:endParaRPr lang="ru-BY" i="1" dirty="0">
              <a:latin typeface="Bahnschrift SemiBold SemiConden" panose="020B0502040204020203" pitchFamily="34" charset="0"/>
            </a:endParaRP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316EC17-6612-48A1-BCA8-771AEBF062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BY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D9A4B28-9B74-466C-AF64-9FA1C7618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340" y="1872504"/>
            <a:ext cx="10850460" cy="476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395545"/>
      </p:ext>
    </p:extLst>
  </p:cSld>
  <p:clrMapOvr>
    <a:masterClrMapping/>
  </p:clrMapOvr>
</p:sld>
</file>

<file path=ppt/theme/theme1.xml><?xml version="1.0" encoding="utf-8"?>
<a:theme xmlns:a="http://schemas.openxmlformats.org/drawingml/2006/main" name="Берлин">
  <a:themeElements>
    <a:clrScheme name="Берлин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Берлин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Берлин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TM04033917[[fn=Берлин]]</Template>
  <TotalTime>300</TotalTime>
  <Words>507</Words>
  <Application>Microsoft Office PowerPoint</Application>
  <PresentationFormat>Широкоэкранный</PresentationFormat>
  <Paragraphs>161</Paragraphs>
  <Slides>22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30" baseType="lpstr">
      <vt:lpstr>Algerian</vt:lpstr>
      <vt:lpstr>Arial</vt:lpstr>
      <vt:lpstr>Bahnschrift SemiBold SemiConden</vt:lpstr>
      <vt:lpstr>Calibri</vt:lpstr>
      <vt:lpstr>Trebuchet MS</vt:lpstr>
      <vt:lpstr>Vijaya</vt:lpstr>
      <vt:lpstr>Берлин</vt:lpstr>
      <vt:lpstr>Worksheet</vt:lpstr>
      <vt:lpstr>Когортный анализ по клиентам пользователей Skycinema</vt:lpstr>
      <vt:lpstr>Какой процент первичных покупок бесплатный? Постройте распределение процента бесплатных первичных покупок по месяцам </vt:lpstr>
      <vt:lpstr> Отношение платных первичных покупок среди всех первичных покупок по кварталам</vt:lpstr>
      <vt:lpstr> Отношение платных первичных покупок среди всех первичных покупок по кварталам</vt:lpstr>
      <vt:lpstr> Отношение платных первичных покупок среди всех первичных покупок по кварталам</vt:lpstr>
      <vt:lpstr> Отношение платных первичных покупок среди всех первичных покупок по кварталам</vt:lpstr>
      <vt:lpstr> Отношение платных первичных покупок среди всех первичных покупок по кварталам</vt:lpstr>
      <vt:lpstr> Отношение платных первичных покупок среди всех первичных покупок по кварталам</vt:lpstr>
      <vt:lpstr> Отношение платных первичных покупок среди всех первичных покупок по кварталам</vt:lpstr>
      <vt:lpstr> Отношение платных первичных покупок среди всех первичных покупок по кварталам</vt:lpstr>
      <vt:lpstr>Сравнение процента первичных платных подписок среди  всех подписок МТС с АльфаБанк, ВТБ, Мегафон</vt:lpstr>
      <vt:lpstr>Сравнение процента первичных платных подписок среди  всех подписок МТС с Тинькофф и Хоум Кредит</vt:lpstr>
      <vt:lpstr>Сравнение процента первичных платных подписок среди  всех подписок МТС с Теле2 и Билайн </vt:lpstr>
      <vt:lpstr>Проверить оплату в эти дни: каким образом была произведена, какой сотрудник ее проверил, уточнить условия по клиенту у партнера. В случае ошибки - набрать клиенту, извиниться, объяснит про технический сбой предложить промо в качестве компенсации и вернуть разницу. Выяснить у сотрудника, который проверял платежи, как такое произошло? Что можно сделать, чтобы избежать такого в будущем.                          .</vt:lpstr>
      <vt:lpstr>Конверсия из бесплатной первичной покупки в автопродление по партнёрам сотовой связи по кварталам 2020</vt:lpstr>
      <vt:lpstr>Что-то не так у Альфа-Банка и МТС?</vt:lpstr>
      <vt:lpstr>Конверсия из бесплатной первичной покупки в автопродление по  партнёру МТС по месяцам в 2020 году</vt:lpstr>
      <vt:lpstr>Усредненный LT клиента для каждого партнера </vt:lpstr>
      <vt:lpstr>Усредненный LT клиента в целом, для банков-партнеров и операторов - партнеров </vt:lpstr>
      <vt:lpstr>А что с деньгами?</vt:lpstr>
      <vt:lpstr>NET PROFIT по партнерам</vt:lpstr>
      <vt:lpstr>Спасибо за внимание.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Какой процент первичных покупок бесплатный? Постройте распределение процента бесплатных первичных покупок по месяцам </dc:title>
  <dc:creator>Андрей Пищик</dc:creator>
  <cp:lastModifiedBy>Андрей Пищик</cp:lastModifiedBy>
  <cp:revision>4</cp:revision>
  <dcterms:created xsi:type="dcterms:W3CDTF">2021-09-07T21:02:12Z</dcterms:created>
  <dcterms:modified xsi:type="dcterms:W3CDTF">2021-10-27T16:05:03Z</dcterms:modified>
</cp:coreProperties>
</file>

<file path=docProps/thumbnail.jpeg>
</file>